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37" r:id="rId2"/>
    <p:sldId id="338" r:id="rId3"/>
    <p:sldId id="341" r:id="rId4"/>
    <p:sldId id="348" r:id="rId5"/>
    <p:sldId id="349" r:id="rId6"/>
    <p:sldId id="350" r:id="rId7"/>
    <p:sldId id="353" r:id="rId8"/>
    <p:sldId id="352" r:id="rId9"/>
    <p:sldId id="351" r:id="rId10"/>
    <p:sldId id="347" r:id="rId11"/>
    <p:sldId id="355" r:id="rId12"/>
    <p:sldId id="356" r:id="rId13"/>
    <p:sldId id="417" r:id="rId14"/>
    <p:sldId id="357" r:id="rId15"/>
    <p:sldId id="358" r:id="rId16"/>
    <p:sldId id="375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8" r:id="rId25"/>
    <p:sldId id="418" r:id="rId26"/>
    <p:sldId id="419" r:id="rId27"/>
    <p:sldId id="369" r:id="rId28"/>
    <p:sldId id="420" r:id="rId29"/>
    <p:sldId id="374" r:id="rId30"/>
    <p:sldId id="421" r:id="rId31"/>
    <p:sldId id="343" r:id="rId32"/>
    <p:sldId id="376" r:id="rId33"/>
    <p:sldId id="377" r:id="rId34"/>
    <p:sldId id="378" r:id="rId35"/>
    <p:sldId id="379" r:id="rId36"/>
    <p:sldId id="380" r:id="rId37"/>
    <p:sldId id="381" r:id="rId38"/>
    <p:sldId id="386" r:id="rId39"/>
    <p:sldId id="387" r:id="rId40"/>
    <p:sldId id="388" r:id="rId41"/>
    <p:sldId id="389" r:id="rId42"/>
    <p:sldId id="395" r:id="rId43"/>
    <p:sldId id="393" r:id="rId44"/>
    <p:sldId id="396" r:id="rId45"/>
    <p:sldId id="403" r:id="rId46"/>
    <p:sldId id="400" r:id="rId47"/>
    <p:sldId id="401" r:id="rId48"/>
    <p:sldId id="402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22" r:id="rId58"/>
    <p:sldId id="359" r:id="rId5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544" autoAdjust="0"/>
    <p:restoredTop sz="98046" autoAdjust="0"/>
  </p:normalViewPr>
  <p:slideViewPr>
    <p:cSldViewPr>
      <p:cViewPr varScale="1">
        <p:scale>
          <a:sx n="87" d="100"/>
          <a:sy n="87" d="100"/>
        </p:scale>
        <p:origin x="-96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1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BBF8F-1F02-4736-8252-27AB57E6CAB6}" type="datetimeFigureOut">
              <a:rPr lang="ko-KR" altLang="en-US" smtClean="0"/>
              <a:pPr/>
              <a:t>2010-08-31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AE788-C1B9-4970-B712-C8CD348429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AD1D55C-1E4A-44EC-BE51-B3CB95805098}" type="datetimeFigureOut">
              <a:rPr lang="ko-KR" altLang="en-US"/>
              <a:pPr>
                <a:defRPr/>
              </a:pPr>
              <a:t>2010-08-31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264B033-993A-4A51-8DC2-F7F627B402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jsp_tit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93305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5814" y="4077072"/>
            <a:ext cx="7772400" cy="64294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4414" y="5013176"/>
            <a:ext cx="6400800" cy="387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 i="1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28557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Copyright©2010.</a:t>
            </a:r>
            <a:r>
              <a:rPr lang="en-US" altLang="ko-KR" sz="8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HOYANET.PE.KR. All Right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Font typeface="+mj-lt"/>
              <a:buAutoNum type="arabicPeriod"/>
              <a:defRPr sz="2400">
                <a:effectLst/>
              </a:defRPr>
            </a:lvl1pPr>
            <a:lvl2pPr marL="715963" indent="-354013">
              <a:buFont typeface="+mj-lt"/>
              <a:buAutoNum type="arabicParenR"/>
              <a:defRPr sz="2400" b="0"/>
            </a:lvl2pPr>
            <a:lvl3pPr marL="1076325" indent="-360363">
              <a:buFont typeface="Wingdings" pitchFamily="2" charset="2"/>
              <a:buChar char="ü"/>
              <a:defRPr sz="1800" b="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65332"/>
            <a:ext cx="7776864" cy="5825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TextBox 9"/>
          <p:cNvSpPr txBox="1"/>
          <p:nvPr userDrawn="1"/>
        </p:nvSpPr>
        <p:spPr>
          <a:xfrm>
            <a:off x="8766974" y="658100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fld id="{2DF0F5DA-E3EC-41B1-BE15-74321CC5BA9A}" type="slidenum">
              <a:rPr lang="ko-KR" altLang="en-US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28557"/>
            <a:ext cx="27061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Copyright©2010.</a:t>
            </a:r>
            <a:r>
              <a:rPr lang="en-US" altLang="ko-KR" sz="8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HOYANET.PE.KR. All Right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 userDrawn="1"/>
        </p:nvGraphicFramePr>
        <p:xfrm>
          <a:off x="5844480" y="967442"/>
          <a:ext cx="3120008" cy="562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/>
              </a:tblGrid>
              <a:tr h="3738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Description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5256021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44000" marR="144000" marT="180000" marB="180000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961360" y="1484784"/>
            <a:ext cx="288032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1600">
                <a:effectLst/>
              </a:defRPr>
            </a:lvl1pPr>
            <a:lvl2pPr marL="914400" indent="-457200">
              <a:buFont typeface="+mj-lt"/>
              <a:buAutoNum type="arabicParenR"/>
              <a:defRPr sz="1600" b="0"/>
            </a:lvl2pPr>
            <a:lvl3pPr marL="1257300" indent="-342900">
              <a:buFont typeface="Wingdings" pitchFamily="2" charset="2"/>
              <a:buChar char="ü"/>
              <a:defRPr sz="1200" b="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ko-KR" altLang="en-US" dirty="0" smtClean="0"/>
          </a:p>
        </p:txBody>
      </p:sp>
      <p:sp>
        <p:nvSpPr>
          <p:cNvPr id="7" name="내용 개체 틀 2"/>
          <p:cNvSpPr>
            <a:spLocks noGrp="1"/>
          </p:cNvSpPr>
          <p:nvPr>
            <p:ph idx="10"/>
          </p:nvPr>
        </p:nvSpPr>
        <p:spPr>
          <a:xfrm>
            <a:off x="323528" y="980728"/>
            <a:ext cx="5400600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Font typeface="+mj-lt"/>
              <a:buAutoNum type="arabicPeriod"/>
              <a:defRPr sz="2000">
                <a:effectLst/>
              </a:defRPr>
            </a:lvl1pPr>
            <a:lvl2pPr marL="715963" indent="-354013">
              <a:buFont typeface="+mj-lt"/>
              <a:buAutoNum type="arabicParenR"/>
              <a:defRPr sz="2000" b="0"/>
            </a:lvl2pPr>
            <a:lvl3pPr marL="1077913" indent="-361950">
              <a:buFont typeface="Wingdings" pitchFamily="2" charset="2"/>
              <a:buChar char="ü"/>
              <a:defRPr sz="1600" b="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8" name="TextBox 9"/>
          <p:cNvSpPr txBox="1"/>
          <p:nvPr userDrawn="1"/>
        </p:nvSpPr>
        <p:spPr>
          <a:xfrm>
            <a:off x="8766974" y="658100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fld id="{2DF0F5DA-E3EC-41B1-BE15-74321CC5BA9A}" type="slidenum">
              <a:rPr lang="ko-KR" altLang="en-US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28557"/>
            <a:ext cx="27061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Copyright©2010.</a:t>
            </a:r>
            <a:r>
              <a:rPr lang="en-US" altLang="ko-KR" sz="8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HOYANET.PE.KR. All Right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251520" y="165332"/>
            <a:ext cx="7776864" cy="5825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51520" y="980728"/>
            <a:ext cx="8568952" cy="5544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766974" y="658100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fld id="{2DF0F5DA-E3EC-41B1-BE15-74321CC5BA9A}" type="slidenum">
              <a:rPr lang="ko-KR" altLang="en-US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28557"/>
            <a:ext cx="27061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Copyright©2010.</a:t>
            </a:r>
            <a:r>
              <a:rPr lang="en-US" altLang="ko-KR" sz="8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HOYANET.PE.KR. All Right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51520" y="165332"/>
            <a:ext cx="7776864" cy="5825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그림+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51520" y="980728"/>
            <a:ext cx="4248472" cy="5544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766974" y="658100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fld id="{2DF0F5DA-E3EC-41B1-BE15-74321CC5BA9A}" type="slidenum">
              <a:rPr lang="ko-KR" altLang="en-US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28557"/>
            <a:ext cx="27061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Copyright©2010.</a:t>
            </a:r>
            <a:r>
              <a:rPr lang="en-US" altLang="ko-KR" sz="8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HOYANET.PE.KR. All Right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51520" y="165332"/>
            <a:ext cx="7776864" cy="5825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0"/>
          </p:nvPr>
        </p:nvSpPr>
        <p:spPr>
          <a:xfrm>
            <a:off x="4572000" y="980728"/>
            <a:ext cx="424847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Font typeface="+mj-lt"/>
              <a:buAutoNum type="arabicPeriod"/>
              <a:defRPr sz="2000">
                <a:effectLst/>
              </a:defRPr>
            </a:lvl1pPr>
            <a:lvl2pPr marL="715963" indent="-354013">
              <a:buFont typeface="+mj-lt"/>
              <a:buAutoNum type="arabicParenR"/>
              <a:defRPr sz="2000" b="0"/>
            </a:lvl2pPr>
            <a:lvl3pPr marL="1077913" indent="-361950">
              <a:buFont typeface="Wingdings" pitchFamily="2" charset="2"/>
              <a:buChar char="ü"/>
              <a:defRPr sz="1600" b="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0" y="980728"/>
            <a:ext cx="4248472" cy="5544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766974" y="658100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fld id="{2DF0F5DA-E3EC-41B1-BE15-74321CC5BA9A}" type="slidenum">
              <a:rPr lang="ko-KR" altLang="en-US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28557"/>
            <a:ext cx="27061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Copyright©2010.</a:t>
            </a:r>
            <a:r>
              <a:rPr lang="en-US" altLang="ko-KR" sz="8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HOYANET.PE.KR. All Right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51520" y="165332"/>
            <a:ext cx="7776864" cy="5825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0"/>
          </p:nvPr>
        </p:nvSpPr>
        <p:spPr>
          <a:xfrm>
            <a:off x="251520" y="980728"/>
            <a:ext cx="424847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Font typeface="+mj-lt"/>
              <a:buAutoNum type="arabicPeriod"/>
              <a:defRPr sz="2000">
                <a:effectLst/>
              </a:defRPr>
            </a:lvl1pPr>
            <a:lvl2pPr marL="715963" indent="-354013">
              <a:buFont typeface="+mj-lt"/>
              <a:buAutoNum type="arabicParenR"/>
              <a:defRPr sz="2000" b="0"/>
            </a:lvl2pPr>
            <a:lvl3pPr marL="1077913" indent="-361950">
              <a:buFont typeface="Wingdings" pitchFamily="2" charset="2"/>
              <a:buChar char="ü"/>
              <a:defRPr sz="1600" b="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8766974" y="658100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fld id="{2DF0F5DA-E3EC-41B1-BE15-74321CC5BA9A}" type="slidenum">
              <a:rPr lang="ko-KR" altLang="en-US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28557"/>
            <a:ext cx="27061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Copyright©2010.</a:t>
            </a:r>
            <a:r>
              <a:rPr lang="en-US" altLang="ko-KR" sz="8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HOYANET.PE.KR. All Right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51520" y="165332"/>
            <a:ext cx="7776864" cy="5825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0"/>
          </p:nvPr>
        </p:nvSpPr>
        <p:spPr>
          <a:xfrm>
            <a:off x="251520" y="980728"/>
            <a:ext cx="424847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Font typeface="+mj-lt"/>
              <a:buAutoNum type="arabicPeriod"/>
              <a:defRPr sz="2000">
                <a:effectLst/>
              </a:defRPr>
            </a:lvl1pPr>
            <a:lvl2pPr marL="715963" indent="-354013">
              <a:buFont typeface="+mj-lt"/>
              <a:buAutoNum type="arabicParenR"/>
              <a:defRPr sz="2000" b="0"/>
            </a:lvl2pPr>
            <a:lvl3pPr marL="1077913" indent="-361950">
              <a:buFont typeface="Wingdings" pitchFamily="2" charset="2"/>
              <a:buChar char="ü"/>
              <a:defRPr sz="1600" b="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1"/>
          </p:nvPr>
        </p:nvSpPr>
        <p:spPr>
          <a:xfrm>
            <a:off x="4572000" y="980728"/>
            <a:ext cx="424847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Font typeface="+mj-lt"/>
              <a:buAutoNum type="arabicPeriod"/>
              <a:defRPr sz="2000">
                <a:effectLst/>
              </a:defRPr>
            </a:lvl1pPr>
            <a:lvl2pPr marL="715963" indent="-354013">
              <a:buFont typeface="+mj-lt"/>
              <a:buAutoNum type="arabicParenR"/>
              <a:defRPr sz="2000" b="0"/>
            </a:lvl2pPr>
            <a:lvl3pPr marL="1076325" indent="-360363">
              <a:buFont typeface="Wingdings" pitchFamily="2" charset="2"/>
              <a:buChar char="ü"/>
              <a:defRPr sz="1600" b="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jsp_top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61" r:id="rId4"/>
    <p:sldLayoutId id="2147483962" r:id="rId5"/>
    <p:sldLayoutId id="2147483963" r:id="rId6"/>
    <p:sldLayoutId id="2147483966" r:id="rId7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tomcat.apache.org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localhost:8080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ql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mysql.com/downloads/mysql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index.html" TargetMode="External"/><Relationship Id="rId2" Type="http://schemas.openxmlformats.org/officeDocument/2006/relationships/hyperlink" Target="http://java.sun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mysql.com/downloads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jdbc.jsp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Chapter-2. </a:t>
            </a:r>
            <a:r>
              <a:rPr lang="ko-KR" altLang="en-US" smtClean="0"/>
              <a:t>개발환경 </a:t>
            </a:r>
            <a:r>
              <a:rPr lang="ko-KR" altLang="en-US" dirty="0" smtClean="0"/>
              <a:t>구축하기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1-3. JDK </a:t>
            </a:r>
            <a:r>
              <a:rPr lang="ko-KR" altLang="en-US" dirty="0" smtClean="0"/>
              <a:t>설치하기</a:t>
            </a:r>
            <a:endParaRPr lang="ko-KR" altLang="en-US" dirty="0"/>
          </a:p>
        </p:txBody>
      </p:sp>
      <p:pic>
        <p:nvPicPr>
          <p:cNvPr id="4" name="그림 3" descr="ajax-02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17032"/>
            <a:ext cx="2674151" cy="2016224"/>
          </a:xfrm>
          <a:prstGeom prst="rect">
            <a:avLst/>
          </a:prstGeom>
        </p:spPr>
      </p:pic>
      <p:pic>
        <p:nvPicPr>
          <p:cNvPr id="5" name="그림 4" descr="ajax-02-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2674151" cy="2016224"/>
          </a:xfrm>
          <a:prstGeom prst="rect">
            <a:avLst/>
          </a:prstGeom>
        </p:spPr>
      </p:pic>
      <p:pic>
        <p:nvPicPr>
          <p:cNvPr id="6" name="그림 5" descr="ajax-02-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340768"/>
            <a:ext cx="2674151" cy="2016224"/>
          </a:xfrm>
          <a:prstGeom prst="rect">
            <a:avLst/>
          </a:prstGeom>
        </p:spPr>
      </p:pic>
      <p:pic>
        <p:nvPicPr>
          <p:cNvPr id="7" name="그림 6" descr="ajax-02-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340768"/>
            <a:ext cx="2674151" cy="2016224"/>
          </a:xfrm>
          <a:prstGeom prst="rect">
            <a:avLst/>
          </a:prstGeom>
        </p:spPr>
      </p:pic>
      <p:pic>
        <p:nvPicPr>
          <p:cNvPr id="8" name="그림 7" descr="ajax-02-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17032"/>
            <a:ext cx="2674151" cy="2016224"/>
          </a:xfrm>
          <a:prstGeom prst="rect">
            <a:avLst/>
          </a:prstGeom>
        </p:spPr>
      </p:pic>
      <p:pic>
        <p:nvPicPr>
          <p:cNvPr id="9" name="그림 8" descr="ajax-02-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717032"/>
            <a:ext cx="2674151" cy="2016224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179920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788024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339752" y="5445224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7740352" y="5373216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구부러진 연결선 17"/>
          <p:cNvCxnSpPr>
            <a:stCxn id="10" idx="6"/>
            <a:endCxn id="6" idx="1"/>
          </p:cNvCxnSpPr>
          <p:nvPr/>
        </p:nvCxnSpPr>
        <p:spPr>
          <a:xfrm flipV="1">
            <a:off x="2519280" y="2348880"/>
            <a:ext cx="756576" cy="864096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9"/>
          <p:cNvCxnSpPr>
            <a:stCxn id="12" idx="6"/>
            <a:endCxn id="7" idx="1"/>
          </p:cNvCxnSpPr>
          <p:nvPr/>
        </p:nvCxnSpPr>
        <p:spPr>
          <a:xfrm flipV="1">
            <a:off x="5508104" y="2348880"/>
            <a:ext cx="720080" cy="864096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7" idx="3"/>
            <a:endCxn id="8" idx="1"/>
          </p:cNvCxnSpPr>
          <p:nvPr/>
        </p:nvCxnSpPr>
        <p:spPr>
          <a:xfrm flipH="1">
            <a:off x="323528" y="2348880"/>
            <a:ext cx="8578807" cy="2376264"/>
          </a:xfrm>
          <a:prstGeom prst="curvedConnector5">
            <a:avLst>
              <a:gd name="adj1" fmla="val -2665"/>
              <a:gd name="adj2" fmla="val 50000"/>
              <a:gd name="adj3" fmla="val 10266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>
            <a:stCxn id="13" idx="6"/>
            <a:endCxn id="9" idx="1"/>
          </p:cNvCxnSpPr>
          <p:nvPr/>
        </p:nvCxnSpPr>
        <p:spPr>
          <a:xfrm flipV="1">
            <a:off x="3059832" y="4725144"/>
            <a:ext cx="216024" cy="93610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구부러진 연결선 27"/>
          <p:cNvCxnSpPr>
            <a:stCxn id="9" idx="3"/>
            <a:endCxn id="4" idx="1"/>
          </p:cNvCxnSpPr>
          <p:nvPr/>
        </p:nvCxnSpPr>
        <p:spPr>
          <a:xfrm>
            <a:off x="5950007" y="4725144"/>
            <a:ext cx="278177" cy="158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1-4. </a:t>
            </a:r>
            <a:r>
              <a:rPr lang="ko-KR" altLang="en-US" dirty="0" smtClean="0"/>
              <a:t>환경변수 추가하기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0"/>
          </p:nvPr>
        </p:nvSpPr>
        <p:spPr>
          <a:xfrm>
            <a:off x="4644008" y="980728"/>
            <a:ext cx="4248472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600" dirty="0" err="1" smtClean="0"/>
              <a:t>설치후</a:t>
            </a:r>
            <a:r>
              <a:rPr lang="ko-KR" altLang="en-US" sz="1600" dirty="0" smtClean="0"/>
              <a:t>  </a:t>
            </a:r>
            <a:r>
              <a:rPr lang="en-US" altLang="ko-KR" sz="1600" dirty="0" smtClean="0"/>
              <a:t>C:\Program Files\Java\jdk1.6.0_21\bin </a:t>
            </a:r>
            <a:r>
              <a:rPr lang="ko-KR" altLang="en-US" sz="1600" dirty="0" smtClean="0"/>
              <a:t>에 </a:t>
            </a:r>
            <a:r>
              <a:rPr lang="en-US" altLang="ko-KR" sz="1600" dirty="0" smtClean="0"/>
              <a:t>Java</a:t>
            </a:r>
            <a:r>
              <a:rPr lang="ko-KR" altLang="en-US" sz="1600" dirty="0" smtClean="0"/>
              <a:t>를 개발하는데 필요한 프로그램들이 설치된다</a:t>
            </a:r>
            <a:r>
              <a:rPr lang="en-US" altLang="ko-KR" sz="16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ko-KR" altLang="en-US" sz="1600" dirty="0" smtClean="0"/>
              <a:t>각각의 프로그램을 실행하기 위해서는 </a:t>
            </a:r>
            <a:r>
              <a:rPr lang="en-US" altLang="ko-KR" sz="1600" dirty="0" smtClean="0"/>
              <a:t>Full Path</a:t>
            </a:r>
            <a:r>
              <a:rPr lang="ko-KR" altLang="en-US" sz="1600" dirty="0" smtClean="0"/>
              <a:t>를 입력해야 사용할 수 있다</a:t>
            </a:r>
            <a:r>
              <a:rPr lang="en-US" altLang="ko-KR" sz="16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WinKey</a:t>
            </a:r>
            <a:r>
              <a:rPr lang="en-US" altLang="ko-KR" sz="1600" dirty="0" smtClean="0"/>
              <a:t> + R &gt; </a:t>
            </a:r>
            <a:r>
              <a:rPr lang="en-US" altLang="ko-KR" sz="1600" dirty="0" err="1" smtClean="0"/>
              <a:t>cmd</a:t>
            </a:r>
            <a:r>
              <a:rPr lang="en-US" altLang="ko-KR" sz="1600" dirty="0" smtClean="0"/>
              <a:t> &gt; javac.exe </a:t>
            </a:r>
            <a:r>
              <a:rPr lang="ko-KR" altLang="en-US" sz="1600" dirty="0" smtClean="0"/>
              <a:t>라고 입력해 보면 아무것도 확인할 수 없지만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WinKey</a:t>
            </a:r>
            <a:r>
              <a:rPr lang="en-US" altLang="ko-KR" sz="1600" dirty="0" smtClean="0"/>
              <a:t> + R &gt; </a:t>
            </a:r>
            <a:r>
              <a:rPr lang="en-US" altLang="ko-KR" sz="1600" dirty="0" err="1" smtClean="0"/>
              <a:t>cmd</a:t>
            </a:r>
            <a:r>
              <a:rPr lang="en-US" altLang="ko-KR" sz="1600" dirty="0" smtClean="0"/>
              <a:t> &gt; "C:\Program Files\Java\jdk1.6.0_21\bin\javac.exe" </a:t>
            </a:r>
            <a:r>
              <a:rPr lang="ko-KR" altLang="en-US" sz="1600" dirty="0" smtClean="0"/>
              <a:t>라고 입력하면 어떤 결과를 확인할 수 있다</a:t>
            </a:r>
            <a:r>
              <a:rPr lang="en-US" altLang="ko-KR" sz="1600" dirty="0" smtClean="0"/>
              <a:t>. (</a:t>
            </a:r>
            <a:r>
              <a:rPr lang="ko-KR" altLang="en-US" sz="1600" dirty="0" smtClean="0"/>
              <a:t>명령프롬프트에서 경로명 사이에 공백이 있을 경우에는 따옴표로 묶어 주어야 한다</a:t>
            </a:r>
            <a:r>
              <a:rPr lang="en-US" altLang="ko-KR" sz="1600" dirty="0" smtClean="0"/>
              <a:t>.)</a:t>
            </a:r>
          </a:p>
          <a:p>
            <a:pPr>
              <a:buFont typeface="Wingdings" pitchFamily="2" charset="2"/>
              <a:buChar char="ü"/>
            </a:pPr>
            <a:r>
              <a:rPr lang="ko-KR" altLang="en-US" sz="1600" b="1" dirty="0" smtClean="0"/>
              <a:t>환경변수란 운영체제에서 관리하는 변수를 말한다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그 중 </a:t>
            </a:r>
            <a:r>
              <a:rPr lang="en-US" altLang="ko-KR" sz="1600" b="1" dirty="0" smtClean="0"/>
              <a:t>PATH (</a:t>
            </a:r>
            <a:r>
              <a:rPr lang="ko-KR" altLang="en-US" sz="1600" b="1" dirty="0" smtClean="0"/>
              <a:t>또는 </a:t>
            </a:r>
            <a:r>
              <a:rPr lang="en-US" altLang="ko-KR" sz="1600" b="1" dirty="0" smtClean="0"/>
              <a:t>path)</a:t>
            </a:r>
            <a:r>
              <a:rPr lang="ko-KR" altLang="en-US" sz="1600" b="1" dirty="0" smtClean="0"/>
              <a:t>라는 이름의 환경 변수는 디렉토리의 경로명들을 담기 위해서 사용하는데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이 변수에 등록된 디렉토리에 있는 프로그램들은 경로명을 지정하지 않고도 사용할 수 있다</a:t>
            </a:r>
            <a:r>
              <a:rPr lang="en-US" altLang="ko-KR" sz="1600" b="1" dirty="0" smtClean="0"/>
              <a:t>.</a:t>
            </a:r>
          </a:p>
        </p:txBody>
      </p:sp>
      <p:pic>
        <p:nvPicPr>
          <p:cNvPr id="5" name="내용 개체 틀 4" descr="ajax-02-13.png"/>
          <p:cNvPicPr>
            <a:picLocks noGrp="1" noChangeAspect="1"/>
          </p:cNvPicPr>
          <p:nvPr>
            <p:ph idx="1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0475"/>
            <a:ext cx="4248150" cy="498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“</a:t>
            </a:r>
            <a:r>
              <a:rPr lang="ko-KR" altLang="en-US" b="1" dirty="0" smtClean="0"/>
              <a:t>내 컴퓨터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마우스 </a:t>
            </a:r>
            <a:r>
              <a:rPr lang="ko-KR" altLang="en-US" b="1" dirty="0" err="1" smtClean="0"/>
              <a:t>우클릭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속성</a:t>
            </a:r>
            <a:r>
              <a:rPr lang="en-US" altLang="ko-KR" b="1" dirty="0" smtClean="0"/>
              <a:t>”</a:t>
            </a:r>
            <a:r>
              <a:rPr lang="ko-KR" altLang="en-US" dirty="0" smtClean="0"/>
              <a:t>을 선택해서 시스템 등록정보 창을 연 다음 </a:t>
            </a:r>
            <a:r>
              <a:rPr lang="en-US" altLang="ko-KR" dirty="0" smtClean="0"/>
              <a:t>“</a:t>
            </a:r>
            <a:r>
              <a:rPr lang="ko-KR" altLang="en-US" b="1" dirty="0" smtClean="0"/>
              <a:t>고급</a:t>
            </a:r>
            <a:r>
              <a:rPr lang="en-US" altLang="ko-KR" b="1" dirty="0" smtClean="0"/>
              <a:t>”</a:t>
            </a:r>
            <a:r>
              <a:rPr lang="ko-KR" altLang="en-US" dirty="0" smtClean="0"/>
              <a:t> 탭으로 이동하고 맨 하단부의 </a:t>
            </a:r>
            <a:r>
              <a:rPr lang="en-US" altLang="ko-KR" dirty="0" smtClean="0"/>
              <a:t>“</a:t>
            </a:r>
            <a:r>
              <a:rPr lang="ko-KR" altLang="en-US" b="1" dirty="0" smtClean="0"/>
              <a:t>환경변수</a:t>
            </a:r>
            <a:r>
              <a:rPr lang="en-US" altLang="ko-KR" b="1" dirty="0" smtClean="0"/>
              <a:t>”</a:t>
            </a:r>
            <a:r>
              <a:rPr lang="ko-KR" altLang="en-US" dirty="0" smtClean="0"/>
              <a:t>버튼을 누른다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 descr="ajax-02-14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704850" y="1709737"/>
            <a:ext cx="4638675" cy="4086225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1-4. </a:t>
            </a:r>
            <a:r>
              <a:rPr lang="ko-KR" altLang="en-US" dirty="0" smtClean="0"/>
              <a:t>환경변수 추가하기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새로만들기</a:t>
            </a:r>
            <a:r>
              <a:rPr lang="ko-KR" altLang="en-US" dirty="0" smtClean="0"/>
              <a:t> 버튼을 클릭하고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새 시스템 변수 창이 나타나면 다음과 같이 입력하고 확인을 누른다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변수 이름</a:t>
            </a:r>
            <a:r>
              <a:rPr lang="en-US" altLang="ko-KR" dirty="0" smtClean="0"/>
              <a:t>: JAVA_HOME</a:t>
            </a:r>
          </a:p>
          <a:p>
            <a:r>
              <a:rPr lang="ko-KR" altLang="en-US" dirty="0" smtClean="0"/>
              <a:t>변수 값</a:t>
            </a:r>
            <a:r>
              <a:rPr lang="en-US" altLang="ko-KR" dirty="0" smtClean="0"/>
              <a:t>: C:\Program Files\Java\jdk1.6.0_21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변수 값은 </a:t>
            </a:r>
            <a:r>
              <a:rPr lang="en-US" altLang="ko-KR" dirty="0" smtClean="0"/>
              <a:t>JDK</a:t>
            </a:r>
            <a:r>
              <a:rPr lang="ko-KR" altLang="en-US" dirty="0" smtClean="0"/>
              <a:t>가 설치된 디렉토리이다</a:t>
            </a:r>
            <a:r>
              <a:rPr lang="en-US" altLang="ko-KR" dirty="0" smtClean="0"/>
              <a:t>.)</a:t>
            </a:r>
            <a:endParaRPr lang="ko-KR" altLang="en-US" dirty="0" smtClean="0"/>
          </a:p>
        </p:txBody>
      </p:sp>
      <p:pic>
        <p:nvPicPr>
          <p:cNvPr id="5" name="내용 개체 틀 4" descr="java_home01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4257143" cy="3742857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1-4. </a:t>
            </a:r>
            <a:r>
              <a:rPr lang="ko-KR" altLang="en-US" dirty="0" smtClean="0"/>
              <a:t>환경변수 추가하기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pic>
        <p:nvPicPr>
          <p:cNvPr id="6" name="내용 개체 틀 4" descr="java_hom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139" y="5085184"/>
            <a:ext cx="3838096" cy="11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b="1" dirty="0" smtClean="0"/>
              <a:t>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시스템 변수</a:t>
            </a:r>
            <a:r>
              <a:rPr lang="en-US" altLang="ko-KR" b="1" dirty="0" smtClean="0"/>
              <a:t>”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항목에서 </a:t>
            </a:r>
            <a:r>
              <a:rPr lang="en-US" altLang="ko-KR" dirty="0" smtClean="0"/>
              <a:t>“</a:t>
            </a:r>
            <a:r>
              <a:rPr lang="en-US" altLang="ko-KR" b="1" dirty="0" smtClean="0"/>
              <a:t>Path”</a:t>
            </a:r>
            <a:r>
              <a:rPr lang="ko-KR" altLang="en-US" dirty="0" smtClean="0"/>
              <a:t> 값을 찾아 </a:t>
            </a:r>
            <a:r>
              <a:rPr lang="en-US" altLang="ko-KR" dirty="0" smtClean="0"/>
              <a:t>“</a:t>
            </a:r>
            <a:r>
              <a:rPr lang="ko-KR" altLang="en-US" b="1" dirty="0" smtClean="0"/>
              <a:t>편집</a:t>
            </a:r>
            <a:r>
              <a:rPr lang="en-US" altLang="ko-KR" b="1" dirty="0" smtClean="0"/>
              <a:t>”</a:t>
            </a:r>
            <a:r>
              <a:rPr lang="ko-KR" altLang="en-US" dirty="0" smtClean="0"/>
              <a:t> 버튼을 누른다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변수 값 항목의 맨 뒤에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세미콜론 </a:t>
            </a:r>
            <a:r>
              <a:rPr lang="en-US" altLang="ko-KR" dirty="0" smtClean="0"/>
              <a:t>; </a:t>
            </a:r>
            <a:r>
              <a:rPr lang="ko-KR" altLang="en-US" dirty="0" smtClean="0"/>
              <a:t>이 없다면 세미콜론을 붙이고</a:t>
            </a:r>
            <a:r>
              <a:rPr lang="en-US" altLang="ko-KR" dirty="0" smtClean="0"/>
              <a:t>) JDK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bin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경로를 기입한다</a:t>
            </a:r>
            <a:r>
              <a:rPr lang="en-US" altLang="ko-KR" dirty="0" smtClean="0"/>
              <a:t>. (C:\Program Files\Java\jdk1.6.0_21\bin)</a:t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윈도우의 환경변수에서 하나의 변수에 여러 개의 값이 존재한다면 세미콜론으로 구분할 수 있다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ko-KR" altLang="en-US" dirty="0"/>
          </a:p>
        </p:txBody>
      </p:sp>
      <p:pic>
        <p:nvPicPr>
          <p:cNvPr id="5" name="내용 개체 틀 4" descr="ajax-02-15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4257675" cy="3752850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1-4. </a:t>
            </a:r>
            <a:r>
              <a:rPr lang="ko-KR" altLang="en-US" dirty="0" smtClean="0"/>
              <a:t>환경변수 추가하기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pic>
        <p:nvPicPr>
          <p:cNvPr id="6" name="내용 개체 틀 4" descr="ajax-02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085184"/>
            <a:ext cx="3838575" cy="11811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87624" y="3573016"/>
            <a:ext cx="37444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03848" y="3933056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구부러진 연결선 9"/>
          <p:cNvCxnSpPr>
            <a:stCxn id="8" idx="2"/>
            <a:endCxn id="6" idx="0"/>
          </p:cNvCxnSpPr>
          <p:nvPr/>
        </p:nvCxnSpPr>
        <p:spPr>
          <a:xfrm rot="5400000">
            <a:off x="2921354" y="4334638"/>
            <a:ext cx="864096" cy="636996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en-US" altLang="ko-KR" dirty="0" err="1" smtClean="0"/>
              <a:t>WinKey</a:t>
            </a:r>
            <a:r>
              <a:rPr lang="en-US" altLang="ko-KR" dirty="0" smtClean="0"/>
              <a:t> + R &gt; </a:t>
            </a:r>
            <a:r>
              <a:rPr lang="en-US" altLang="ko-KR" dirty="0" err="1" smtClean="0"/>
              <a:t>cmd</a:t>
            </a:r>
            <a:r>
              <a:rPr lang="en-US" altLang="ko-KR" dirty="0" smtClean="0"/>
              <a:t> </a:t>
            </a:r>
            <a:r>
              <a:rPr lang="ko-KR" altLang="en-US" dirty="0" smtClean="0"/>
              <a:t>를 실행하여 명령프롬프트를 띄우자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그리고 </a:t>
            </a:r>
            <a:r>
              <a:rPr lang="en-US" altLang="ko-KR" dirty="0" err="1" smtClean="0"/>
              <a:t>javac</a:t>
            </a:r>
            <a:r>
              <a:rPr lang="en-US" altLang="ko-KR" dirty="0" smtClean="0"/>
              <a:t> -version </a:t>
            </a:r>
            <a:r>
              <a:rPr lang="ko-KR" altLang="en-US" dirty="0" smtClean="0"/>
              <a:t>명령어와 </a:t>
            </a:r>
            <a:r>
              <a:rPr lang="en-US" altLang="ko-KR" dirty="0" smtClean="0"/>
              <a:t>java -version </a:t>
            </a:r>
            <a:r>
              <a:rPr lang="ko-KR" altLang="en-US" dirty="0" smtClean="0"/>
              <a:t>명령어를 각각 수행해 보자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왼쪽과 같은 화면을 확인할 수 있다면 성공적으로 설치가 된 것이다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1-5. </a:t>
            </a:r>
            <a:r>
              <a:rPr lang="ko-KR" altLang="en-US" dirty="0" smtClean="0"/>
              <a:t>설치사항 확인</a:t>
            </a:r>
            <a:endParaRPr lang="ko-KR" altLang="en-US" dirty="0"/>
          </a:p>
        </p:txBody>
      </p:sp>
      <p:pic>
        <p:nvPicPr>
          <p:cNvPr id="7" name="내용 개체 틀 6" descr="ajax-02-17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2650918"/>
            <a:ext cx="5400675" cy="2203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2. Tomcat 6.0 Install on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Tomcat</a:t>
            </a:r>
          </a:p>
          <a:p>
            <a:pPr lvl="1"/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서블릿과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JSP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실행시키기 위한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서블릿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컨테이너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Servlet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Container)</a:t>
            </a: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Sun Microsystems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Aphache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Software Foundation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Jakarta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프로젝트를 통해서 공동으로 개발한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서블릿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컨테이너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Tomcat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기능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서블릿과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JSP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같은 자바 코드를 해석해서 서비스를 제공해 주는 역할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Servlet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Container)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기능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2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웹 서버 기능 포함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Aphache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lvl="2"/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서블릿과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JSP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를 동시에 지원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2-1. Tomcat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en-US" altLang="ko-KR" dirty="0" smtClean="0">
                <a:hlinkClick r:id="rId2"/>
              </a:rPr>
              <a:t>http://tomcat.apache.org</a:t>
            </a:r>
            <a:r>
              <a:rPr lang="ko-KR" altLang="en-US" dirty="0" smtClean="0"/>
              <a:t> 사이트에 접속해서 우측 메뉴의 </a:t>
            </a:r>
            <a:r>
              <a:rPr lang="en-US" altLang="ko-KR" dirty="0" smtClean="0"/>
              <a:t>Tomcat 6.0 </a:t>
            </a:r>
            <a:r>
              <a:rPr lang="ko-KR" altLang="en-US" dirty="0" smtClean="0"/>
              <a:t>링크를 클릭한다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Tomcat 7.0 </a:t>
            </a:r>
            <a:r>
              <a:rPr lang="ko-KR" altLang="en-US" dirty="0" smtClean="0"/>
              <a:t>버전은 아직까지 베타버전이므로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안전성이 검증된 </a:t>
            </a:r>
            <a:r>
              <a:rPr lang="en-US" altLang="ko-KR" dirty="0" smtClean="0"/>
              <a:t>6.0 </a:t>
            </a:r>
            <a:r>
              <a:rPr lang="ko-KR" altLang="en-US" dirty="0" smtClean="0"/>
              <a:t>버전을 받는다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 descr="ajax-02-18.png"/>
          <p:cNvPicPr>
            <a:picLocks noGrp="1" noChangeAspect="1"/>
          </p:cNvPicPr>
          <p:nvPr>
            <p:ph idx="10"/>
          </p:nvPr>
        </p:nvPicPr>
        <p:blipFill>
          <a:blip r:embed="rId3" cstate="print"/>
          <a:stretch>
            <a:fillRect/>
          </a:stretch>
        </p:blipFill>
        <p:spPr>
          <a:xfrm>
            <a:off x="323850" y="1859764"/>
            <a:ext cx="5400675" cy="3786171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2-2. Tomcat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화면 중간 부분의 </a:t>
            </a:r>
            <a:r>
              <a:rPr lang="en-US" altLang="ko-KR" i="1" u="sng" dirty="0" smtClean="0"/>
              <a:t>32-bit/-64-bit Windows Service Installer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를 다운받는다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 descr="ajax-02-19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859764"/>
            <a:ext cx="5400675" cy="3786171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2-2. Tomcat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JDK 6.0 Install on Windows</a:t>
            </a:r>
          </a:p>
          <a:p>
            <a:pPr lvl="1"/>
            <a:r>
              <a:rPr lang="en-US" altLang="ko-KR" dirty="0" smtClean="0"/>
              <a:t>JDK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JDK </a:t>
            </a:r>
            <a:r>
              <a:rPr lang="ko-KR" altLang="en-US" dirty="0" smtClean="0"/>
              <a:t>다운로드 받기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JDK </a:t>
            </a:r>
            <a:r>
              <a:rPr lang="ko-KR" altLang="en-US" dirty="0" smtClean="0"/>
              <a:t>설치하기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환경변수 추가하기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설치 사항 확인</a:t>
            </a:r>
            <a:endParaRPr lang="en-US" altLang="ko-KR" dirty="0" smtClean="0"/>
          </a:p>
          <a:p>
            <a:r>
              <a:rPr lang="en-US" altLang="ko-KR" dirty="0" smtClean="0"/>
              <a:t>Tomcat 6.0 Install on Windows</a:t>
            </a:r>
          </a:p>
          <a:p>
            <a:pPr lvl="1"/>
            <a:r>
              <a:rPr lang="en-US" altLang="ko-KR" dirty="0" smtClean="0"/>
              <a:t>Tomcat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Tomcat </a:t>
            </a:r>
            <a:r>
              <a:rPr lang="ko-KR" altLang="en-US" dirty="0" smtClean="0"/>
              <a:t>다운로드 받기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Tomcat </a:t>
            </a:r>
            <a:r>
              <a:rPr lang="ko-KR" altLang="en-US" dirty="0" smtClean="0"/>
              <a:t>설치하기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 환경 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설치 사항 확인</a:t>
            </a:r>
            <a:endParaRPr lang="en-US" altLang="ko-KR" dirty="0" smtClean="0"/>
          </a:p>
        </p:txBody>
      </p:sp>
      <p:sp>
        <p:nvSpPr>
          <p:cNvPr id="4" name="내용 개체 틀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ko-KR" dirty="0" err="1" smtClean="0"/>
              <a:t>MySQL</a:t>
            </a:r>
            <a:r>
              <a:rPr lang="en-US" altLang="ko-KR" dirty="0" smtClean="0"/>
              <a:t> 5.1 Install on Windows</a:t>
            </a:r>
          </a:p>
          <a:p>
            <a:pPr lvl="1"/>
            <a:r>
              <a:rPr lang="en-US" altLang="ko-KR" dirty="0" err="1" smtClean="0"/>
              <a:t>MySQL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다운로드 받기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설치 사항 확인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dirty="0" err="1" smtClean="0"/>
              <a:t>MySQL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JDBC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JDBC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JDBC </a:t>
            </a:r>
            <a:r>
              <a:rPr lang="ko-KR" altLang="en-US" dirty="0" smtClean="0"/>
              <a:t>다운로드 받기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JDBC </a:t>
            </a:r>
            <a:r>
              <a:rPr lang="ko-KR" altLang="en-US" dirty="0" smtClean="0"/>
              <a:t>설치하기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설치 사항 확인</a:t>
            </a:r>
          </a:p>
          <a:p>
            <a:pPr>
              <a:buAutoNum type="arabicPeriod" startAt="5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2-3.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다운받은 설치 프로그램을 더블클릭 해서 설치 프로그램을 구동시킨 후 </a:t>
            </a:r>
            <a:r>
              <a:rPr lang="en-US" altLang="ko-KR" dirty="0" smtClean="0"/>
              <a:t>“Next”</a:t>
            </a:r>
            <a:r>
              <a:rPr lang="ko-KR" altLang="en-US" dirty="0" smtClean="0"/>
              <a:t>를 클릭한다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dirty="0" smtClean="0"/>
              <a:t>라이선스 동의 화면이 나오면 </a:t>
            </a:r>
            <a:r>
              <a:rPr lang="en-US" altLang="ko-KR" dirty="0" smtClean="0"/>
              <a:t>“Next”</a:t>
            </a:r>
            <a:r>
              <a:rPr lang="ko-KR" altLang="en-US" dirty="0" smtClean="0"/>
              <a:t>를 클릭한다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dirty="0" smtClean="0"/>
              <a:t>설치 옵션 화면이 나오면 기본값 상태로 </a:t>
            </a:r>
            <a:r>
              <a:rPr lang="en-US" altLang="ko-KR" dirty="0" smtClean="0"/>
              <a:t>“Next”</a:t>
            </a:r>
            <a:r>
              <a:rPr lang="ko-KR" altLang="en-US" dirty="0" smtClean="0"/>
              <a:t>를 클릭한다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9" name="내용 개체 틀 5" descr="tomcat-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2881312" cy="2211106"/>
          </a:xfrm>
          <a:prstGeom prst="rect">
            <a:avLst/>
          </a:prstGeom>
        </p:spPr>
      </p:pic>
      <p:pic>
        <p:nvPicPr>
          <p:cNvPr id="7" name="그림 6" descr="tomcat-0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852936"/>
            <a:ext cx="2880320" cy="2210345"/>
          </a:xfrm>
          <a:prstGeom prst="rect">
            <a:avLst/>
          </a:prstGeom>
        </p:spPr>
      </p:pic>
      <p:pic>
        <p:nvPicPr>
          <p:cNvPr id="5" name="내용 개체 틀 4" descr="tomcat-005.png"/>
          <p:cNvPicPr>
            <a:picLocks noGrp="1" noChangeAspect="1"/>
          </p:cNvPicPr>
          <p:nvPr>
            <p:ph idx="10"/>
          </p:nvPr>
        </p:nvPicPr>
        <p:blipFill>
          <a:blip r:embed="rId4" cstate="print"/>
          <a:stretch>
            <a:fillRect/>
          </a:stretch>
        </p:blipFill>
        <p:spPr>
          <a:xfrm>
            <a:off x="179512" y="4365104"/>
            <a:ext cx="2908862" cy="2232248"/>
          </a:xfrm>
        </p:spPr>
      </p:pic>
      <p:cxnSp>
        <p:nvCxnSpPr>
          <p:cNvPr id="11" name="Shape 10"/>
          <p:cNvCxnSpPr>
            <a:endCxn id="7" idx="0"/>
          </p:cNvCxnSpPr>
          <p:nvPr/>
        </p:nvCxnSpPr>
        <p:spPr>
          <a:xfrm>
            <a:off x="3131840" y="2060848"/>
            <a:ext cx="1152128" cy="792088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7" idx="2"/>
            <a:endCxn id="5" idx="3"/>
          </p:cNvCxnSpPr>
          <p:nvPr/>
        </p:nvCxnSpPr>
        <p:spPr>
          <a:xfrm rot="5400000">
            <a:off x="3477198" y="4674457"/>
            <a:ext cx="417947" cy="1195594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Tomcat</a:t>
            </a:r>
            <a:r>
              <a:rPr lang="ko-KR" altLang="en-US" dirty="0" smtClean="0"/>
              <a:t>을 설치할 경로를 물어보면 기본 경로대로 설치한다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C:\Program Files\Apache Software Foundation\Tomcat 6.0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경로를 지정한 후에 </a:t>
            </a:r>
            <a:r>
              <a:rPr lang="en-US" altLang="ko-KR" dirty="0" smtClean="0"/>
              <a:t>“Next”</a:t>
            </a:r>
            <a:r>
              <a:rPr lang="ko-KR" altLang="en-US" dirty="0" smtClean="0"/>
              <a:t>를 누른다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2-3.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8" name="내용 개체 틀 7" descr="활성화 윈도우 1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628650" y="1909762"/>
            <a:ext cx="4791075" cy="3686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tomcat-008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628949" y="1914754"/>
            <a:ext cx="4790477" cy="3676191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2-3.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접속 포트는 </a:t>
            </a:r>
            <a:r>
              <a:rPr lang="en-US" altLang="ko-KR" dirty="0" smtClean="0"/>
              <a:t>8080 (</a:t>
            </a:r>
            <a:r>
              <a:rPr lang="ko-KR" altLang="en-US" dirty="0" smtClean="0"/>
              <a:t>기본값</a:t>
            </a:r>
            <a:r>
              <a:rPr lang="en-US" altLang="ko-KR" dirty="0" smtClean="0"/>
              <a:t>) </a:t>
            </a:r>
            <a:r>
              <a:rPr lang="ko-KR" altLang="en-US" dirty="0" smtClean="0"/>
              <a:t>으로 한다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Tomcat </a:t>
            </a:r>
            <a:r>
              <a:rPr lang="ko-KR" altLang="en-US" dirty="0" smtClean="0"/>
              <a:t>서버의 관리자 계정을 등록하고 </a:t>
            </a:r>
            <a:r>
              <a:rPr lang="en-US" altLang="ko-KR" dirty="0" smtClean="0"/>
              <a:t>“Next”</a:t>
            </a:r>
            <a:r>
              <a:rPr lang="ko-KR" altLang="en-US" dirty="0" smtClean="0"/>
              <a:t>를 누른다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>
                <a:sym typeface="Wingdings" pitchFamily="2" charset="2"/>
              </a:rPr>
              <a:t> ID: admin / PW: 123qwe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2-3.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JAVA VM </a:t>
            </a:r>
            <a:r>
              <a:rPr lang="ko-KR" altLang="en-US" dirty="0" smtClean="0"/>
              <a:t>경로 지정 화면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앞에서 설치한 </a:t>
            </a:r>
            <a:r>
              <a:rPr lang="en-US" altLang="ko-KR" dirty="0" smtClean="0"/>
              <a:t>JDK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JRE </a:t>
            </a:r>
            <a:r>
              <a:rPr lang="ko-KR" altLang="en-US" dirty="0" smtClean="0"/>
              <a:t>경로를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자동으로 찾는다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기본값으로 두고 </a:t>
            </a:r>
            <a:r>
              <a:rPr lang="en-US" altLang="ko-KR" dirty="0" smtClean="0"/>
              <a:t>“Next”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설치가 진행된다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설치 완료 화면에서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서버 실행 </a:t>
            </a:r>
            <a:r>
              <a:rPr lang="en-US" altLang="ko-KR" dirty="0" smtClean="0"/>
              <a:t>(Run </a:t>
            </a:r>
            <a:r>
              <a:rPr lang="en-US" altLang="ko-KR" dirty="0" err="1" smtClean="0"/>
              <a:t>Aphache</a:t>
            </a:r>
            <a:r>
              <a:rPr lang="en-US" altLang="ko-KR" dirty="0" smtClean="0"/>
              <a:t> Tomcat) </a:t>
            </a:r>
            <a:r>
              <a:rPr lang="ko-KR" altLang="en-US" dirty="0" smtClean="0"/>
              <a:t>항목과 안내 읽기 </a:t>
            </a:r>
            <a:r>
              <a:rPr lang="en-US" altLang="ko-KR" dirty="0" smtClean="0"/>
              <a:t>(Show Readme) </a:t>
            </a:r>
            <a:r>
              <a:rPr lang="ko-KR" altLang="en-US" dirty="0" smtClean="0"/>
              <a:t>항목의 체크박스를 해제하고 </a:t>
            </a:r>
            <a:r>
              <a:rPr lang="en-US" altLang="ko-KR" dirty="0" smtClean="0"/>
              <a:t>“Finish” </a:t>
            </a:r>
            <a:r>
              <a:rPr lang="ko-KR" altLang="en-US" dirty="0" smtClean="0"/>
              <a:t>버튼을 눌러 설치를 종료한다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내용 개체 틀 5" descr="tomcat-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2881312" cy="2211106"/>
          </a:xfrm>
          <a:prstGeom prst="rect">
            <a:avLst/>
          </a:prstGeom>
        </p:spPr>
      </p:pic>
      <p:pic>
        <p:nvPicPr>
          <p:cNvPr id="7" name="그림 6" descr="tomcat-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852936"/>
            <a:ext cx="2908862" cy="2232248"/>
          </a:xfrm>
          <a:prstGeom prst="rect">
            <a:avLst/>
          </a:prstGeom>
        </p:spPr>
      </p:pic>
      <p:pic>
        <p:nvPicPr>
          <p:cNvPr id="5" name="내용 개체 틀 4" descr="tomcat-011.png"/>
          <p:cNvPicPr>
            <a:picLocks noGrp="1" noChangeAspect="1"/>
          </p:cNvPicPr>
          <p:nvPr>
            <p:ph idx="10"/>
          </p:nvPr>
        </p:nvPicPr>
        <p:blipFill>
          <a:blip r:embed="rId4" cstate="print"/>
          <a:stretch>
            <a:fillRect/>
          </a:stretch>
        </p:blipFill>
        <p:spPr>
          <a:xfrm>
            <a:off x="251520" y="4387007"/>
            <a:ext cx="2880320" cy="2210345"/>
          </a:xfrm>
        </p:spPr>
      </p:pic>
      <p:cxnSp>
        <p:nvCxnSpPr>
          <p:cNvPr id="11" name="Shape 10"/>
          <p:cNvCxnSpPr>
            <a:stCxn id="9" idx="3"/>
            <a:endCxn id="7" idx="0"/>
          </p:cNvCxnSpPr>
          <p:nvPr/>
        </p:nvCxnSpPr>
        <p:spPr>
          <a:xfrm>
            <a:off x="3132832" y="2086281"/>
            <a:ext cx="1165407" cy="766655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7" idx="2"/>
            <a:endCxn id="5" idx="3"/>
          </p:cNvCxnSpPr>
          <p:nvPr/>
        </p:nvCxnSpPr>
        <p:spPr>
          <a:xfrm rot="5400000">
            <a:off x="3511542" y="4705483"/>
            <a:ext cx="406996" cy="1166399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설치 경로를 확인한다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>
                <a:sym typeface="Wingdings" pitchFamily="2" charset="2"/>
              </a:rPr>
              <a:t> C:\Program Files\Apache Software Foundation\Tomcat 6.0</a:t>
            </a:r>
          </a:p>
          <a:p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conf : </a:t>
            </a:r>
            <a:r>
              <a:rPr lang="ko-KR" altLang="en-US" dirty="0" smtClean="0"/>
              <a:t>환경 설정 파일들이 들어 있는 </a:t>
            </a:r>
            <a:r>
              <a:rPr lang="ko-KR" altLang="en-US" dirty="0" err="1" smtClean="0"/>
              <a:t>디렉토리</a:t>
            </a:r>
            <a:endParaRPr lang="en-US" altLang="ko-KR" dirty="0" smtClean="0"/>
          </a:p>
          <a:p>
            <a:pPr>
              <a:buFont typeface="Wingdings"/>
              <a:buChar char="à"/>
            </a:pPr>
            <a:r>
              <a:rPr lang="en-US" altLang="ko-KR" dirty="0" smtClean="0"/>
              <a:t> </a:t>
            </a:r>
            <a:r>
              <a:rPr lang="en-US" altLang="ko-KR" dirty="0" err="1" smtClean="0"/>
              <a:t>webapps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웹 프로그램이 위치하는 </a:t>
            </a:r>
            <a:r>
              <a:rPr lang="ko-KR" altLang="en-US" dirty="0" err="1" smtClean="0"/>
              <a:t>디렉토리</a:t>
            </a:r>
            <a:endParaRPr lang="en-US" altLang="ko-KR" dirty="0" smtClean="0"/>
          </a:p>
          <a:p>
            <a:pPr>
              <a:buFont typeface="Wingdings"/>
              <a:buChar char="à"/>
            </a:pPr>
            <a:r>
              <a:rPr lang="en-US" altLang="ko-KR" dirty="0" smtClean="0"/>
              <a:t> lib : </a:t>
            </a:r>
            <a:r>
              <a:rPr lang="ko-KR" altLang="en-US" dirty="0" smtClean="0"/>
              <a:t>각종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들이 들어있는 </a:t>
            </a:r>
            <a:r>
              <a:rPr lang="ko-KR" altLang="en-US" dirty="0" err="1" smtClean="0"/>
              <a:t>디렉토리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2-4. </a:t>
            </a:r>
            <a:r>
              <a:rPr lang="ko-KR" altLang="en-US" dirty="0" smtClean="0"/>
              <a:t>서버 환경 설정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6" name="내용 개체 틀 5" descr="활성화 윈도우 3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708545"/>
            <a:ext cx="5400675" cy="408860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내 컴퓨터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마우스 </a:t>
            </a:r>
            <a:r>
              <a:rPr lang="ko-KR" altLang="en-US" dirty="0" err="1" smtClean="0"/>
              <a:t>우클릭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속성 창을 열고 고급 탭의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환경 변수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버튼을 눌러서 환경변수 창을 띄운다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새로 만들기 버튼을 눌러서 다음과 같이 등록하고 확인을 눌러 저장한다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변수 이름</a:t>
            </a:r>
            <a:r>
              <a:rPr lang="en-US" altLang="ko-KR" dirty="0" smtClean="0"/>
              <a:t>: CATALINA_HOME</a:t>
            </a:r>
          </a:p>
          <a:p>
            <a:r>
              <a:rPr lang="ko-KR" altLang="en-US" dirty="0" smtClean="0"/>
              <a:t>변수 값</a:t>
            </a:r>
            <a:r>
              <a:rPr lang="en-US" altLang="ko-KR" dirty="0" smtClean="0"/>
              <a:t>: C:\Program Files\Apache Software Foundation\Tomcat 6.0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변수 값은 </a:t>
            </a:r>
            <a:r>
              <a:rPr lang="en-US" altLang="ko-KR" dirty="0" smtClean="0"/>
              <a:t>Tomcat</a:t>
            </a:r>
            <a:r>
              <a:rPr lang="ko-KR" altLang="en-US" dirty="0" smtClean="0"/>
              <a:t>이 설치된 디렉토리 경로 이다</a:t>
            </a:r>
            <a:r>
              <a:rPr lang="en-US" altLang="ko-KR" dirty="0" smtClean="0"/>
              <a:t>.)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ym typeface="Wingdings" pitchFamily="2" charset="2"/>
              </a:rPr>
              <a:t> JDK</a:t>
            </a:r>
            <a:r>
              <a:rPr lang="ko-KR" altLang="en-US" dirty="0" smtClean="0">
                <a:sym typeface="Wingdings" pitchFamily="2" charset="2"/>
              </a:rPr>
              <a:t>에서의 설치 과정과 동일함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2-4. </a:t>
            </a:r>
            <a:r>
              <a:rPr lang="ko-KR" altLang="en-US" dirty="0" smtClean="0"/>
              <a:t>서버 환경 설정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7" name="내용 개체 틀 6" descr="윈도우 1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895350" y="1876425"/>
            <a:ext cx="4257675" cy="375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내 컴퓨터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마우스 </a:t>
            </a:r>
            <a:r>
              <a:rPr lang="ko-KR" altLang="en-US" dirty="0" err="1" smtClean="0"/>
              <a:t>우클릭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속성 창을 열고 고급 탭의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환경 변수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버튼을 눌러서 환경변수 창을 띄운다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시스템 변수 항목에서 </a:t>
            </a:r>
            <a:r>
              <a:rPr lang="en-US" altLang="ko-KR" dirty="0" smtClean="0"/>
              <a:t>“CLASSPATH”</a:t>
            </a:r>
            <a:r>
              <a:rPr lang="ko-KR" altLang="en-US" dirty="0" smtClean="0"/>
              <a:t>를 선택하고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편집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버튼을 누른 후에 변수 값에 아래의 값을 추가한다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C:\Program Files\Apache Software Foundation\Tomcat 6.0\lib\jsp-api.jar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C:\Program Files\Apache Software Foundation\Tomcat 6.0\lib\servlet-api.jar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기존의 변수 값과 구분하기 위해서 세미콜론 </a:t>
            </a:r>
            <a:r>
              <a:rPr lang="en-US" altLang="ko-KR" dirty="0" smtClean="0">
                <a:sym typeface="Wingdings" pitchFamily="2" charset="2"/>
              </a:rPr>
              <a:t>(;)</a:t>
            </a:r>
            <a:r>
              <a:rPr lang="ko-KR" altLang="en-US" dirty="0" smtClean="0">
                <a:sym typeface="Wingdings" pitchFamily="2" charset="2"/>
              </a:rPr>
              <a:t>을 값 사이에 넣는다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2-4. </a:t>
            </a:r>
            <a:r>
              <a:rPr lang="ko-KR" altLang="en-US" dirty="0" smtClean="0"/>
              <a:t>서버 환경 설정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pic>
        <p:nvPicPr>
          <p:cNvPr id="6" name="내용 개체 틀 5" descr="윈도우 2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895350" y="1876425"/>
            <a:ext cx="4257675" cy="375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서버 환경설정을 위해서 메모장으로 </a:t>
            </a:r>
            <a:r>
              <a:rPr lang="en-US" altLang="ko-KR" dirty="0" smtClean="0"/>
              <a:t>C:\Program Files\Apache Software Foundation\Tomcat 6.0\conf\web.xml </a:t>
            </a:r>
            <a:r>
              <a:rPr lang="ko-KR" altLang="en-US" dirty="0" smtClean="0"/>
              <a:t>파일을 연다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다음의 두 부분에 설정되어 있는 주석을 해제한다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en-US" altLang="ko-KR" dirty="0" smtClean="0"/>
              <a:t>126~138 Line</a:t>
            </a:r>
          </a:p>
          <a:p>
            <a:pPr marL="342900" indent="-342900">
              <a:buAutoNum type="arabicParenR"/>
            </a:pPr>
            <a:r>
              <a:rPr lang="en-US" altLang="ko-KR" smtClean="0"/>
              <a:t>386~391 </a:t>
            </a:r>
            <a:r>
              <a:rPr lang="en-US" altLang="ko-KR" dirty="0" smtClean="0"/>
              <a:t>Line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2-4. </a:t>
            </a:r>
            <a:r>
              <a:rPr lang="ko-KR" altLang="en-US" dirty="0" smtClean="0"/>
              <a:t>서버 환경 설정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pic>
        <p:nvPicPr>
          <p:cNvPr id="7" name="내용 개체 틀 6" descr="활성화 윈도우 5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861048"/>
            <a:ext cx="3854069" cy="2300009"/>
          </a:xfrm>
        </p:spPr>
      </p:pic>
      <p:pic>
        <p:nvPicPr>
          <p:cNvPr id="8" name="그림 7" descr="활성화 윈도우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268760"/>
            <a:ext cx="3854069" cy="2300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서버 환경설정을 위해서 메모장으로 </a:t>
            </a:r>
            <a:r>
              <a:rPr lang="en-US" altLang="ko-KR" dirty="0" smtClean="0"/>
              <a:t>C:\Program Files\Apache Software Foundation\Tomcat 6.0\conf\context.xml </a:t>
            </a:r>
            <a:r>
              <a:rPr lang="ko-KR" altLang="en-US" dirty="0" smtClean="0"/>
              <a:t>파일을 연다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19Line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&lt;Context&gt;</a:t>
            </a:r>
            <a:r>
              <a:rPr lang="ko-KR" altLang="en-US" dirty="0" smtClean="0"/>
              <a:t>라고 명시된 부분을 찾아서 다음과 같이 수정한다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&lt;Context privileged=“true”&gt;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2-4. </a:t>
            </a:r>
            <a:r>
              <a:rPr lang="ko-KR" altLang="en-US" dirty="0" smtClean="0"/>
              <a:t>서버 환경 설정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pic>
        <p:nvPicPr>
          <p:cNvPr id="9" name="내용 개체 틀 8" descr="활성화 윈도우 6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2062204"/>
            <a:ext cx="5400675" cy="3381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tomcat-017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085184"/>
            <a:ext cx="4081079" cy="1460509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2-5. </a:t>
            </a:r>
            <a:r>
              <a:rPr lang="ko-KR" altLang="en-US" dirty="0" smtClean="0"/>
              <a:t>설치 사항 확인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트레이</a:t>
            </a:r>
            <a:r>
              <a:rPr lang="ko-KR" altLang="en-US" dirty="0" smtClean="0"/>
              <a:t> 아이콘에서 </a:t>
            </a:r>
            <a:r>
              <a:rPr lang="en-US" altLang="ko-KR" dirty="0" smtClean="0"/>
              <a:t>“</a:t>
            </a:r>
            <a:r>
              <a:rPr lang="en-US" altLang="ko-KR" dirty="0" err="1" smtClean="0"/>
              <a:t>Aphache</a:t>
            </a:r>
            <a:r>
              <a:rPr lang="en-US" altLang="ko-KR" dirty="0" smtClean="0"/>
              <a:t> Tomcat 6.0” </a:t>
            </a:r>
            <a:r>
              <a:rPr lang="ko-KR" altLang="en-US" dirty="0" smtClean="0"/>
              <a:t>아이콘을 </a:t>
            </a:r>
            <a:r>
              <a:rPr lang="ko-KR" altLang="en-US" dirty="0" err="1" smtClean="0"/>
              <a:t>더블클릭해서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Properties </a:t>
            </a:r>
            <a:r>
              <a:rPr lang="ko-KR" altLang="en-US" dirty="0" smtClean="0"/>
              <a:t>창을 연다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화면 중간의 </a:t>
            </a:r>
            <a:r>
              <a:rPr lang="en-US" altLang="ko-KR" dirty="0" smtClean="0"/>
              <a:t>Startup Type</a:t>
            </a:r>
            <a:r>
              <a:rPr lang="ko-KR" altLang="en-US" dirty="0" smtClean="0"/>
              <a:t>항목의 </a:t>
            </a:r>
            <a:r>
              <a:rPr lang="ko-KR" altLang="en-US" dirty="0" err="1" smtClean="0"/>
              <a:t>드롭다운을</a:t>
            </a:r>
            <a:r>
              <a:rPr lang="ko-KR" altLang="en-US" dirty="0" smtClean="0"/>
              <a:t> </a:t>
            </a:r>
            <a:r>
              <a:rPr lang="en-US" altLang="ko-KR" dirty="0" smtClean="0"/>
              <a:t>Automatic</a:t>
            </a:r>
            <a:r>
              <a:rPr lang="ko-KR" altLang="en-US" dirty="0" smtClean="0"/>
              <a:t>으로 맞춰준다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“Start” </a:t>
            </a:r>
            <a:r>
              <a:rPr lang="ko-KR" altLang="en-US" dirty="0" smtClean="0"/>
              <a:t>버튼을 클릭해서 서버를 구동시킨다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8" name="내용 개체 틀 5" descr="tomcat-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80728"/>
            <a:ext cx="4136460" cy="3960440"/>
          </a:xfrm>
          <a:prstGeom prst="rect">
            <a:avLst/>
          </a:prstGeom>
        </p:spPr>
      </p:pic>
      <p:cxnSp>
        <p:nvCxnSpPr>
          <p:cNvPr id="10" name="구부러진 연결선 9"/>
          <p:cNvCxnSpPr>
            <a:endCxn id="5" idx="1"/>
          </p:cNvCxnSpPr>
          <p:nvPr/>
        </p:nvCxnSpPr>
        <p:spPr>
          <a:xfrm rot="5400000">
            <a:off x="570470" y="4550212"/>
            <a:ext cx="1738365" cy="792088"/>
          </a:xfrm>
          <a:prstGeom prst="curvedConnector4">
            <a:avLst>
              <a:gd name="adj1" fmla="val 28996"/>
              <a:gd name="adj2" fmla="val 12886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2123728" y="2780928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JDK 6.0 Install on Windows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http://localhost:8080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주소를 </a:t>
            </a:r>
            <a:r>
              <a:rPr lang="ko-KR" altLang="en-US" dirty="0" err="1" smtClean="0"/>
              <a:t>웹브라우저로</a:t>
            </a:r>
            <a:r>
              <a:rPr lang="ko-KR" altLang="en-US" dirty="0" smtClean="0"/>
              <a:t> 접속해서 왼쪽 화면과 같은 기본 페이지가 나타나는지 확인한다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 descr="활성화 윈도우 8.png"/>
          <p:cNvPicPr>
            <a:picLocks noGrp="1" noChangeAspect="1"/>
          </p:cNvPicPr>
          <p:nvPr>
            <p:ph idx="10"/>
          </p:nvPr>
        </p:nvPicPr>
        <p:blipFill>
          <a:blip r:embed="rId3" cstate="print"/>
          <a:stretch>
            <a:fillRect/>
          </a:stretch>
        </p:blipFill>
        <p:spPr>
          <a:xfrm>
            <a:off x="323850" y="1784295"/>
            <a:ext cx="5400675" cy="3937110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2-5. </a:t>
            </a:r>
            <a:r>
              <a:rPr lang="ko-KR" altLang="en-US" dirty="0" smtClean="0"/>
              <a:t>설치 사항 확인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5.1 Install on Windows</a:t>
            </a: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데이터베이스 </a:t>
            </a:r>
            <a:r>
              <a:rPr lang="en-US" altLang="ko-KR" dirty="0" smtClean="0"/>
              <a:t>(Database)</a:t>
            </a:r>
          </a:p>
          <a:p>
            <a:pPr lvl="1"/>
            <a:r>
              <a:rPr lang="ko-KR" altLang="en-US" dirty="0" smtClean="0"/>
              <a:t>하나 이상의 자료를 저장하고 효율적으로 관리하기 위한 시스템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웹에서 사용되는 다양한 </a:t>
            </a:r>
            <a:r>
              <a:rPr lang="ko-KR" altLang="en-US" dirty="0" err="1" smtClean="0">
                <a:sym typeface="Wingdings" pitchFamily="2" charset="2"/>
              </a:rPr>
              <a:t>형테의</a:t>
            </a:r>
            <a:r>
              <a:rPr lang="ko-KR" altLang="en-US" dirty="0" smtClean="0">
                <a:sym typeface="Wingdings" pitchFamily="2" charset="2"/>
              </a:rPr>
              <a:t> 데이터를 효율적으로 관리하기 위한 필수적인 요소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관계형</a:t>
            </a:r>
            <a:r>
              <a:rPr lang="ko-KR" altLang="en-US" dirty="0" smtClean="0"/>
              <a:t> 데이터베이스 </a:t>
            </a:r>
            <a:r>
              <a:rPr lang="en-US" altLang="ko-KR" dirty="0" smtClean="0"/>
              <a:t>(Relational Database, RDB)</a:t>
            </a:r>
          </a:p>
          <a:p>
            <a:pPr lvl="2"/>
            <a:r>
              <a:rPr lang="ko-KR" altLang="en-US" sz="2000" dirty="0" smtClean="0"/>
              <a:t>데이터를 표의 형태로 표현하는 데이터 베이스</a:t>
            </a:r>
            <a:endParaRPr lang="en-US" altLang="ko-KR" sz="2000" dirty="0" smtClean="0"/>
          </a:p>
          <a:p>
            <a:pPr lvl="1"/>
            <a:r>
              <a:rPr lang="ko-KR" altLang="en-US" dirty="0" smtClean="0"/>
              <a:t>다양한 종류의 </a:t>
            </a:r>
            <a:r>
              <a:rPr lang="ko-KR" altLang="en-US" dirty="0" err="1" smtClean="0"/>
              <a:t>관계형</a:t>
            </a:r>
            <a:r>
              <a:rPr lang="ko-KR" altLang="en-US" dirty="0" smtClean="0"/>
              <a:t> 데이터 베이스</a:t>
            </a:r>
            <a:endParaRPr lang="en-US" altLang="ko-KR" dirty="0" smtClean="0"/>
          </a:p>
          <a:p>
            <a:pPr lvl="2"/>
            <a:r>
              <a:rPr lang="en-US" altLang="ko-KR" sz="2000" dirty="0" smtClean="0"/>
              <a:t>MSSQL Server, Oracle, </a:t>
            </a:r>
            <a:r>
              <a:rPr lang="en-US" altLang="ko-KR" sz="2000" dirty="0" err="1" smtClean="0"/>
              <a:t>MySQL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등</a:t>
            </a:r>
            <a:r>
              <a:rPr lang="en-US" altLang="ko-KR" sz="2000" dirty="0" smtClean="0"/>
              <a:t>…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err="1" smtClean="0"/>
              <a:t>MySQL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공개소스</a:t>
            </a:r>
            <a:r>
              <a:rPr lang="en-US" altLang="ko-KR" dirty="0" smtClean="0"/>
              <a:t>(Open Source)</a:t>
            </a:r>
            <a:r>
              <a:rPr lang="ko-KR" altLang="en-US" dirty="0" smtClean="0"/>
              <a:t>의 관계형 데이터베이스 관리 시스템</a:t>
            </a:r>
            <a:r>
              <a:rPr lang="en-US" altLang="ko-KR" dirty="0" smtClean="0"/>
              <a:t>(DBMS)</a:t>
            </a:r>
            <a:r>
              <a:rPr lang="ko-KR" altLang="en-US" dirty="0" smtClean="0"/>
              <a:t>으로서 대부분의 소규모 사이트에서 사용되고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지원 운영체제 </a:t>
            </a:r>
            <a:r>
              <a:rPr lang="en-US" altLang="ko-KR" dirty="0" smtClean="0"/>
              <a:t>: Windows, Linux, Unix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제공 </a:t>
            </a:r>
            <a:r>
              <a:rPr lang="en-US" altLang="ko-KR" dirty="0" smtClean="0"/>
              <a:t>API : C, C++, PHP, JAVA, Perl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http://www.mysql.com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3-1. </a:t>
            </a:r>
            <a:r>
              <a:rPr lang="en-US" altLang="ko-KR" dirty="0" err="1" smtClean="0"/>
              <a:t>MySQL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en-US" altLang="ko-KR" dirty="0" smtClean="0">
                <a:hlinkClick r:id="rId2"/>
              </a:rPr>
              <a:t>http://www.mysql.com</a:t>
            </a:r>
            <a:br>
              <a:rPr lang="en-US" altLang="ko-KR" dirty="0" smtClean="0">
                <a:hlinkClick r:id="rId2"/>
              </a:rPr>
            </a:br>
            <a:r>
              <a:rPr lang="en-US" altLang="ko-KR" dirty="0" smtClean="0">
                <a:hlinkClick r:id="rId2"/>
              </a:rPr>
              <a:t>/downloads/mysql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페이지에 접속해서 자신에게 맞는 운영체제 버전을 선택한다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여기서는 </a:t>
            </a:r>
            <a:r>
              <a:rPr lang="en-US" altLang="ko-KR" dirty="0" smtClean="0"/>
              <a:t>Windows x86 (32bit </a:t>
            </a:r>
            <a:r>
              <a:rPr lang="ko-KR" altLang="en-US" dirty="0" smtClean="0"/>
              <a:t>버전</a:t>
            </a:r>
            <a:r>
              <a:rPr lang="en-US" altLang="ko-KR" dirty="0" smtClean="0"/>
              <a:t>) </a:t>
            </a:r>
            <a:r>
              <a:rPr lang="ko-KR" altLang="en-US" dirty="0" smtClean="0"/>
              <a:t>용을 다운로드 받았다</a:t>
            </a:r>
            <a:r>
              <a:rPr lang="en-US" altLang="ko-KR" dirty="0" smtClean="0"/>
              <a:t>.</a:t>
            </a:r>
          </a:p>
        </p:txBody>
      </p:sp>
      <p:pic>
        <p:nvPicPr>
          <p:cNvPr id="5" name="내용 개체 틀 4" descr="mysql01.png"/>
          <p:cNvPicPr>
            <a:picLocks noGrp="1" noChangeAspect="1"/>
          </p:cNvPicPr>
          <p:nvPr>
            <p:ph idx="10"/>
          </p:nvPr>
        </p:nvPicPr>
        <p:blipFill>
          <a:blip r:embed="rId3" cstate="print"/>
          <a:stretch>
            <a:fillRect/>
          </a:stretch>
        </p:blipFill>
        <p:spPr>
          <a:xfrm>
            <a:off x="323850" y="2065782"/>
            <a:ext cx="5400675" cy="3374136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3-2.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로그인을</a:t>
            </a:r>
            <a:r>
              <a:rPr lang="ko-KR" altLang="en-US" dirty="0" smtClean="0"/>
              <a:t> 요구하는 페이지가 나오지만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페이지 하단부에 보면 로그인 없이 다운로드를 받을 수 있는 링크가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5" name="내용 개체 틀 4" descr="mysql02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901514"/>
            <a:ext cx="5400675" cy="3702671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3-2.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자동으로 한국의 </a:t>
            </a:r>
            <a:r>
              <a:rPr lang="ko-KR" altLang="en-US" dirty="0" err="1" smtClean="0"/>
              <a:t>미러서버</a:t>
            </a:r>
            <a:r>
              <a:rPr lang="ko-KR" altLang="en-US" dirty="0" smtClean="0"/>
              <a:t> 링크가 </a:t>
            </a:r>
            <a:r>
              <a:rPr lang="ko-KR" altLang="en-US" dirty="0" err="1" smtClean="0"/>
              <a:t>맞취진다</a:t>
            </a:r>
            <a:r>
              <a:rPr lang="en-US" altLang="ko-KR" dirty="0" smtClean="0"/>
              <a:t>. HTTP </a:t>
            </a:r>
            <a:r>
              <a:rPr lang="ko-KR" altLang="en-US" dirty="0" smtClean="0"/>
              <a:t>혹은 </a:t>
            </a:r>
            <a:r>
              <a:rPr lang="en-US" altLang="ko-KR" dirty="0" smtClean="0"/>
              <a:t>FTP</a:t>
            </a:r>
            <a:r>
              <a:rPr lang="ko-KR" altLang="en-US" dirty="0" smtClean="0"/>
              <a:t>를 통해서 다운로드 받으면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 descr="mysql03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901514"/>
            <a:ext cx="5400675" cy="3702671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3-2.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설치 프로그램 구동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다운 받은 설치 프로그램을 실행하여 설치 환영 </a:t>
            </a:r>
            <a:r>
              <a:rPr lang="ko-KR" altLang="en-US" dirty="0" err="1" smtClean="0"/>
              <a:t>메세지가</a:t>
            </a:r>
            <a:r>
              <a:rPr lang="ko-KR" altLang="en-US" dirty="0" smtClean="0"/>
              <a:t> 나오면 </a:t>
            </a:r>
            <a:r>
              <a:rPr lang="en-US" altLang="ko-KR" dirty="0" smtClean="0"/>
              <a:t>"Next"</a:t>
            </a:r>
            <a:endParaRPr lang="ko-KR" altLang="en-US" dirty="0"/>
          </a:p>
        </p:txBody>
      </p:sp>
      <p:pic>
        <p:nvPicPr>
          <p:cNvPr id="5" name="내용 개체 틀 4" descr="mysql04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4800000" cy="3609524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설치 타입을 </a:t>
            </a:r>
            <a:r>
              <a:rPr lang="en-US" altLang="ko-KR" dirty="0" smtClean="0"/>
              <a:t>Custom </a:t>
            </a:r>
            <a:r>
              <a:rPr lang="ko-KR" altLang="en-US" dirty="0" smtClean="0"/>
              <a:t>으로 선택하고 </a:t>
            </a:r>
            <a:r>
              <a:rPr lang="en-US" altLang="ko-KR" dirty="0" smtClean="0"/>
              <a:t>"Next"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7" name="내용 개체 틀 6" descr="mysql05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624187" y="1948088"/>
            <a:ext cx="4800000" cy="360952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mysql10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2195737" y="3862290"/>
            <a:ext cx="3600400" cy="2707444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altLang="ko-KR" dirty="0" smtClean="0"/>
              <a:t>"Next"</a:t>
            </a:r>
            <a:r>
              <a:rPr lang="ko-KR" altLang="en-US" dirty="0" smtClean="0"/>
              <a:t>버튼을 눌러 다음 단계로 진행한다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설치 정보 확인 </a:t>
            </a:r>
            <a:r>
              <a:rPr lang="en-US" altLang="ko-KR" dirty="0" smtClean="0"/>
              <a:t>- "Next"</a:t>
            </a:r>
            <a:r>
              <a:rPr lang="ko-KR" altLang="en-US" dirty="0" smtClean="0"/>
              <a:t>를 누른다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10" name="Shape 9"/>
          <p:cNvCxnSpPr>
            <a:stCxn id="9" idx="3"/>
            <a:endCxn id="5" idx="0"/>
          </p:cNvCxnSpPr>
          <p:nvPr/>
        </p:nvCxnSpPr>
        <p:spPr>
          <a:xfrm>
            <a:off x="3725876" y="2389659"/>
            <a:ext cx="270061" cy="1472631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활성화 윈도우 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3546364" cy="267384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 smtClean="0"/>
              <a:t>설치가 진행된다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err="1" smtClean="0"/>
              <a:t>MySQL</a:t>
            </a:r>
            <a:r>
              <a:rPr lang="en-US" altLang="ko-KR" dirty="0" smtClean="0"/>
              <a:t> Enterprise</a:t>
            </a:r>
            <a:r>
              <a:rPr lang="ko-KR" altLang="en-US" dirty="0" smtClean="0"/>
              <a:t>에 대한 소개 페이지 </a:t>
            </a:r>
            <a:r>
              <a:rPr lang="en-US" altLang="ko-KR" dirty="0" smtClean="0">
                <a:sym typeface="Wingdings" pitchFamily="2" charset="2"/>
              </a:rPr>
              <a:t> “Next”</a:t>
            </a:r>
            <a:r>
              <a:rPr lang="ko-KR" altLang="en-US" dirty="0" smtClean="0">
                <a:sym typeface="Wingdings" pitchFamily="2" charset="2"/>
              </a:rPr>
              <a:t>를 누른다</a:t>
            </a:r>
            <a:r>
              <a:rPr lang="en-US" altLang="ko-KR" dirty="0" smtClean="0">
                <a:sym typeface="Wingdings" pitchFamily="2" charset="2"/>
              </a:rPr>
              <a:t>.</a:t>
            </a:r>
            <a:br>
              <a:rPr lang="en-US" altLang="ko-KR" dirty="0" smtClean="0">
                <a:sym typeface="Wingdings" pitchFamily="2" charset="2"/>
              </a:rPr>
            </a:br>
            <a:endParaRPr lang="en-US" altLang="ko-KR" dirty="0" smtClean="0"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en-US" altLang="ko-KR" dirty="0" err="1" smtClean="0"/>
              <a:t>MySQL</a:t>
            </a:r>
            <a:r>
              <a:rPr lang="en-US" altLang="ko-KR" dirty="0" smtClean="0"/>
              <a:t> Enterprise</a:t>
            </a:r>
            <a:r>
              <a:rPr lang="ko-KR" altLang="en-US" dirty="0" smtClean="0"/>
              <a:t>에 대한 소개 페이지 </a:t>
            </a:r>
            <a:r>
              <a:rPr lang="en-US" altLang="ko-KR" dirty="0" smtClean="0">
                <a:sym typeface="Wingdings" pitchFamily="2" charset="2"/>
              </a:rPr>
              <a:t> “Next”</a:t>
            </a:r>
            <a:r>
              <a:rPr lang="ko-KR" altLang="en-US" dirty="0" smtClean="0">
                <a:sym typeface="Wingdings" pitchFamily="2" charset="2"/>
              </a:rPr>
              <a:t>를 누른다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pic>
        <p:nvPicPr>
          <p:cNvPr id="5" name="내용 개체 틀 4" descr="mysql11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2968478" cy="2232248"/>
          </a:xfrm>
        </p:spPr>
      </p:pic>
      <p:cxnSp>
        <p:nvCxnSpPr>
          <p:cNvPr id="9" name="Shape 8"/>
          <p:cNvCxnSpPr>
            <a:stCxn id="5" idx="3"/>
            <a:endCxn id="6" idx="0"/>
          </p:cNvCxnSpPr>
          <p:nvPr/>
        </p:nvCxnSpPr>
        <p:spPr>
          <a:xfrm>
            <a:off x="3219998" y="2096852"/>
            <a:ext cx="1036041" cy="468052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2"/>
            <a:endCxn id="7" idx="3"/>
          </p:cNvCxnSpPr>
          <p:nvPr/>
        </p:nvCxnSpPr>
        <p:spPr>
          <a:xfrm rot="5400000">
            <a:off x="3467989" y="4621170"/>
            <a:ext cx="612068" cy="964033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내용 개체 틀 4" descr="mysql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564904"/>
            <a:ext cx="2968478" cy="2232248"/>
          </a:xfrm>
          <a:prstGeom prst="rect">
            <a:avLst/>
          </a:prstGeom>
        </p:spPr>
      </p:pic>
      <p:pic>
        <p:nvPicPr>
          <p:cNvPr id="7" name="내용 개체 틀 5" descr="mysql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296847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JDK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Java Development Kit</a:t>
            </a:r>
            <a:r>
              <a:rPr lang="ko-KR" altLang="en-US" dirty="0" smtClean="0"/>
              <a:t>의 약자로서 개발자들이 자바 어플리케이션을 쉽게 개발할 수 있도록 해 주는 개발자용 도구를 말한다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JDK</a:t>
            </a:r>
            <a:r>
              <a:rPr lang="ko-KR" altLang="en-US" dirty="0" smtClean="0"/>
              <a:t>는 자바 프로그래밍 인터페이스와 클래스 라이브러리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자바 가상 머신</a:t>
            </a:r>
            <a:r>
              <a:rPr lang="en-US" altLang="ko-KR" dirty="0" smtClean="0"/>
              <a:t>(JVM: Java Virtual Machine) </a:t>
            </a:r>
            <a:r>
              <a:rPr lang="ko-KR" altLang="en-US" dirty="0" smtClean="0"/>
              <a:t>등으로 구성된다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여기서는 서버 플랫폼으로 </a:t>
            </a:r>
            <a:r>
              <a:rPr lang="en-US" altLang="ko-KR" dirty="0" smtClean="0"/>
              <a:t>JSP</a:t>
            </a:r>
            <a:r>
              <a:rPr lang="ko-KR" altLang="en-US" dirty="0" smtClean="0"/>
              <a:t>를 선택하였으므로</a:t>
            </a:r>
            <a:r>
              <a:rPr lang="en-US" altLang="ko-KR" dirty="0" smtClean="0"/>
              <a:t>, JSP</a:t>
            </a:r>
            <a:r>
              <a:rPr lang="ko-KR" altLang="en-US" dirty="0" smtClean="0"/>
              <a:t>를 구동하기 위한 </a:t>
            </a:r>
            <a:r>
              <a:rPr lang="en-US" altLang="ko-KR" dirty="0" smtClean="0"/>
              <a:t>Tomcat</a:t>
            </a:r>
            <a:r>
              <a:rPr lang="ko-KR" altLang="en-US" dirty="0" smtClean="0"/>
              <a:t>을 위해서 </a:t>
            </a:r>
            <a:r>
              <a:rPr lang="en-US" altLang="ko-KR" dirty="0" smtClean="0"/>
              <a:t>JDK</a:t>
            </a:r>
            <a:r>
              <a:rPr lang="ko-KR" altLang="en-US" dirty="0" smtClean="0"/>
              <a:t>가 필요하다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1-1. JDK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 smtClean="0"/>
              <a:t>설치 종료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Server</a:t>
            </a:r>
            <a:r>
              <a:rPr lang="ko-KR" altLang="en-US" dirty="0" smtClean="0"/>
              <a:t>의 설정을 지금 시작한다는 체크박스 </a:t>
            </a:r>
            <a:r>
              <a:rPr lang="en-US" altLang="ko-KR" dirty="0" smtClean="0"/>
              <a:t>(Configure the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server </a:t>
            </a:r>
            <a:r>
              <a:rPr lang="en-US" altLang="ko-KR" dirty="0" err="1" smtClean="0"/>
              <a:t>noe</a:t>
            </a:r>
            <a:r>
              <a:rPr lang="en-US" altLang="ko-KR" dirty="0" smtClean="0"/>
              <a:t>) </a:t>
            </a:r>
            <a:r>
              <a:rPr lang="ko-KR" altLang="en-US" dirty="0" smtClean="0"/>
              <a:t>에 체크하고 </a:t>
            </a:r>
            <a:r>
              <a:rPr lang="en-US" altLang="ko-KR" dirty="0" smtClean="0"/>
              <a:t>“Finish”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누른다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마법사가 실행된다</a:t>
            </a:r>
            <a:r>
              <a:rPr lang="en-US" altLang="ko-KR" dirty="0" smtClean="0"/>
              <a:t>. </a:t>
            </a:r>
            <a:r>
              <a:rPr lang="en-US" altLang="ko-KR" dirty="0" smtClean="0">
                <a:sym typeface="Wingdings" pitchFamily="2" charset="2"/>
              </a:rPr>
              <a:t> “Next”</a:t>
            </a:r>
            <a:r>
              <a:rPr lang="ko-KR" altLang="en-US" dirty="0" smtClean="0">
                <a:sym typeface="Wingdings" pitchFamily="2" charset="2"/>
              </a:rPr>
              <a:t>를 누른다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ko-KR" altLang="en-US" dirty="0"/>
          </a:p>
        </p:txBody>
      </p:sp>
      <p:pic>
        <p:nvPicPr>
          <p:cNvPr id="10" name="내용 개체 틀 4" descr="mysql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600400" cy="2707444"/>
          </a:xfrm>
          <a:prstGeom prst="rect">
            <a:avLst/>
          </a:prstGeom>
        </p:spPr>
      </p:pic>
      <p:pic>
        <p:nvPicPr>
          <p:cNvPr id="11" name="내용 개체 틀 4" descr="mysql15.png"/>
          <p:cNvPicPr>
            <a:picLocks noGrp="1" noChangeAspect="1"/>
          </p:cNvPicPr>
          <p:nvPr>
            <p:ph idx="10"/>
          </p:nvPr>
        </p:nvPicPr>
        <p:blipFill>
          <a:blip r:embed="rId3" cstate="print"/>
          <a:stretch>
            <a:fillRect/>
          </a:stretch>
        </p:blipFill>
        <p:spPr>
          <a:xfrm>
            <a:off x="2195736" y="3861048"/>
            <a:ext cx="3600400" cy="2707444"/>
          </a:xfrm>
        </p:spPr>
      </p:pic>
      <p:cxnSp>
        <p:nvCxnSpPr>
          <p:cNvPr id="13" name="Shape 12"/>
          <p:cNvCxnSpPr>
            <a:stCxn id="10" idx="3"/>
            <a:endCxn id="11" idx="0"/>
          </p:cNvCxnSpPr>
          <p:nvPr/>
        </p:nvCxnSpPr>
        <p:spPr>
          <a:xfrm>
            <a:off x="3779912" y="2334450"/>
            <a:ext cx="216024" cy="1526598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 smtClean="0"/>
              <a:t>설정 방식 선택 </a:t>
            </a:r>
            <a:r>
              <a:rPr lang="en-US" altLang="ko-KR" dirty="0" smtClean="0"/>
              <a:t>- Detailed Configuration</a:t>
            </a:r>
            <a:r>
              <a:rPr lang="ko-KR" altLang="en-US" dirty="0" smtClean="0"/>
              <a:t>을 선택하고 </a:t>
            </a:r>
            <a:r>
              <a:rPr lang="en-US" altLang="ko-KR" dirty="0" smtClean="0"/>
              <a:t>"Next“</a:t>
            </a:r>
            <a:br>
              <a:rPr lang="en-US" altLang="ko-KR" dirty="0" smtClean="0"/>
            </a:b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서버 종류 선택 </a:t>
            </a:r>
            <a:r>
              <a:rPr lang="en-US" altLang="ko-KR" dirty="0" smtClean="0"/>
              <a:t>- Developer Machine (</a:t>
            </a:r>
            <a:r>
              <a:rPr lang="ko-KR" altLang="en-US" dirty="0" smtClean="0"/>
              <a:t>개발자 장비</a:t>
            </a:r>
            <a:r>
              <a:rPr lang="en-US" altLang="ko-KR" dirty="0" smtClean="0"/>
              <a:t>) </a:t>
            </a:r>
            <a:r>
              <a:rPr lang="ko-KR" altLang="en-US" dirty="0" smtClean="0"/>
              <a:t>를 선택하고 </a:t>
            </a:r>
            <a:r>
              <a:rPr lang="en-US" altLang="ko-KR" dirty="0" smtClean="0"/>
              <a:t>"Next"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(6)</a:t>
            </a:r>
            <a:endParaRPr lang="ko-KR" altLang="en-US" dirty="0"/>
          </a:p>
        </p:txBody>
      </p:sp>
      <p:pic>
        <p:nvPicPr>
          <p:cNvPr id="7" name="내용 개체 틀 4" descr="mysql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586065" cy="2696664"/>
          </a:xfrm>
          <a:prstGeom prst="rect">
            <a:avLst/>
          </a:prstGeom>
        </p:spPr>
      </p:pic>
      <p:pic>
        <p:nvPicPr>
          <p:cNvPr id="8" name="내용 개체 틀 4" descr="mysql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614" y="3869926"/>
            <a:ext cx="3586065" cy="2696664"/>
          </a:xfrm>
          <a:prstGeom prst="rect">
            <a:avLst/>
          </a:prstGeom>
        </p:spPr>
      </p:pic>
      <p:cxnSp>
        <p:nvCxnSpPr>
          <p:cNvPr id="9" name="Shape 8"/>
          <p:cNvCxnSpPr/>
          <p:nvPr/>
        </p:nvCxnSpPr>
        <p:spPr>
          <a:xfrm>
            <a:off x="3779912" y="2334450"/>
            <a:ext cx="216024" cy="1526598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 smtClean="0"/>
              <a:t>데이터베이스 용도 결정 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일반적인 설정인 </a:t>
            </a:r>
            <a:r>
              <a:rPr lang="en-US" altLang="ko-KR" dirty="0" smtClean="0"/>
              <a:t>"Multifunctional Database"</a:t>
            </a:r>
            <a:r>
              <a:rPr lang="ko-KR" altLang="en-US" dirty="0" smtClean="0"/>
              <a:t>를 선택하고 </a:t>
            </a:r>
            <a:r>
              <a:rPr lang="en-US" altLang="ko-KR" dirty="0" smtClean="0"/>
              <a:t>"Next“</a:t>
            </a:r>
            <a:br>
              <a:rPr lang="en-US" altLang="ko-KR" dirty="0" smtClean="0"/>
            </a:b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err="1" smtClean="0"/>
              <a:t>InnoDB</a:t>
            </a:r>
            <a:r>
              <a:rPr lang="ko-KR" altLang="en-US" dirty="0" smtClean="0"/>
              <a:t>가 저장될 </a:t>
            </a:r>
            <a:r>
              <a:rPr lang="en-US" altLang="ko-KR" dirty="0" err="1" smtClean="0"/>
              <a:t>TableSpace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결정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설치 경로와 동일하도록 선택 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기본값 유지</a:t>
            </a:r>
            <a:r>
              <a:rPr lang="en-US" altLang="ko-KR" dirty="0" smtClean="0"/>
              <a:t>) </a:t>
            </a:r>
            <a:r>
              <a:rPr lang="ko-KR" altLang="en-US" dirty="0" smtClean="0"/>
              <a:t>하고 </a:t>
            </a:r>
            <a:r>
              <a:rPr lang="en-US" altLang="ko-KR" dirty="0" smtClean="0"/>
              <a:t>"Next“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err="1" smtClean="0">
                <a:sym typeface="Wingdings" pitchFamily="2" charset="2"/>
              </a:rPr>
              <a:t>InnoDB</a:t>
            </a:r>
            <a:r>
              <a:rPr lang="en-US" altLang="ko-KR" dirty="0" smtClean="0">
                <a:sym typeface="Wingdings" pitchFamily="2" charset="2"/>
              </a:rPr>
              <a:t> = </a:t>
            </a:r>
            <a:r>
              <a:rPr lang="en-US" altLang="ko-KR" dirty="0" err="1" smtClean="0">
                <a:sym typeface="Wingdings" pitchFamily="2" charset="2"/>
              </a:rPr>
              <a:t>MySQL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en-US" altLang="ko-KR" dirty="0" err="1" smtClean="0">
                <a:sym typeface="Wingdings" pitchFamily="2" charset="2"/>
              </a:rPr>
              <a:t>Storeage</a:t>
            </a:r>
            <a:r>
              <a:rPr lang="en-US" altLang="ko-KR" dirty="0" smtClean="0">
                <a:sym typeface="Wingdings" pitchFamily="2" charset="2"/>
              </a:rPr>
              <a:t> Engine</a:t>
            </a:r>
            <a:endParaRPr lang="en-US" altLang="ko-KR" dirty="0" smtClean="0"/>
          </a:p>
        </p:txBody>
      </p:sp>
      <p:pic>
        <p:nvPicPr>
          <p:cNvPr id="5" name="내용 개체 틀 4" descr="mysql18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79511" y="980728"/>
            <a:ext cx="3600401" cy="2707445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(7)</a:t>
            </a:r>
            <a:endParaRPr lang="ko-KR" altLang="en-US" dirty="0"/>
          </a:p>
        </p:txBody>
      </p:sp>
      <p:pic>
        <p:nvPicPr>
          <p:cNvPr id="6" name="내용 개체 틀 4" descr="mysql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614" y="3870133"/>
            <a:ext cx="3591280" cy="2700586"/>
          </a:xfrm>
          <a:prstGeom prst="rect">
            <a:avLst/>
          </a:prstGeom>
        </p:spPr>
      </p:pic>
      <p:cxnSp>
        <p:nvCxnSpPr>
          <p:cNvPr id="7" name="Shape 6"/>
          <p:cNvCxnSpPr/>
          <p:nvPr/>
        </p:nvCxnSpPr>
        <p:spPr>
          <a:xfrm>
            <a:off x="3779912" y="2334450"/>
            <a:ext cx="216024" cy="1526598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데이터베이스 연결 제한 설정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기본값으로 유지하고 </a:t>
            </a:r>
            <a:r>
              <a:rPr lang="en-US" altLang="ko-KR" dirty="0" smtClean="0"/>
              <a:t>"Next“</a:t>
            </a:r>
            <a:br>
              <a:rPr lang="en-US" altLang="ko-KR" dirty="0" smtClean="0"/>
            </a:b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네트워크 옵션 설정</a:t>
            </a:r>
          </a:p>
          <a:p>
            <a:pPr marL="355600" indent="-177800">
              <a:buFont typeface="Wingdings" pitchFamily="2" charset="2"/>
              <a:buChar char="ü"/>
            </a:pPr>
            <a:r>
              <a:rPr lang="en-US" altLang="ko-KR" dirty="0" smtClean="0"/>
              <a:t> TCP/IP </a:t>
            </a:r>
            <a:r>
              <a:rPr lang="ko-KR" altLang="en-US" dirty="0" smtClean="0"/>
              <a:t>네트워크 활성화 </a:t>
            </a:r>
            <a:r>
              <a:rPr lang="en-US" altLang="ko-KR" dirty="0" smtClean="0"/>
              <a:t>(Enable TCP/IP Networking) </a:t>
            </a:r>
            <a:r>
              <a:rPr lang="ko-KR" altLang="en-US" dirty="0" smtClean="0"/>
              <a:t>체크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기본값 유지</a:t>
            </a:r>
          </a:p>
          <a:p>
            <a:pPr marL="355600" indent="-177800">
              <a:buFont typeface="Wingdings" pitchFamily="2" charset="2"/>
              <a:buChar char="ü"/>
            </a:pPr>
            <a:r>
              <a:rPr lang="ko-KR" altLang="en-US" dirty="0" smtClean="0"/>
              <a:t> 포트번호 </a:t>
            </a:r>
            <a:r>
              <a:rPr lang="en-US" altLang="ko-KR" dirty="0" smtClean="0"/>
              <a:t>3306 (</a:t>
            </a:r>
            <a:r>
              <a:rPr lang="ko-KR" altLang="en-US" dirty="0" smtClean="0"/>
              <a:t>기본값 유지</a:t>
            </a:r>
            <a:r>
              <a:rPr lang="en-US" altLang="ko-KR" dirty="0" smtClean="0"/>
              <a:t>)</a:t>
            </a:r>
          </a:p>
          <a:p>
            <a:pPr marL="355600" indent="-177800">
              <a:buFont typeface="Wingdings" pitchFamily="2" charset="2"/>
              <a:buChar char="ü"/>
            </a:pPr>
            <a:r>
              <a:rPr lang="ko-KR" altLang="en-US" dirty="0" smtClean="0"/>
              <a:t> 이 포트를 방화벽 예외 옵션 추가 </a:t>
            </a:r>
            <a:r>
              <a:rPr lang="en-US" altLang="ko-KR" dirty="0" smtClean="0"/>
              <a:t>(Add firewall exception for this port) </a:t>
            </a:r>
            <a:r>
              <a:rPr lang="ko-KR" altLang="en-US" dirty="0" smtClean="0"/>
              <a:t>체크</a:t>
            </a:r>
          </a:p>
          <a:p>
            <a:pPr marL="355600" indent="-177800">
              <a:buFont typeface="Wingdings" pitchFamily="2" charset="2"/>
              <a:buChar char="ü"/>
            </a:pPr>
            <a:r>
              <a:rPr lang="en-US" altLang="ko-KR" dirty="0" smtClean="0"/>
              <a:t> Enable Strict Mode </a:t>
            </a:r>
            <a:r>
              <a:rPr lang="ko-KR" altLang="en-US" dirty="0" smtClean="0"/>
              <a:t>체크</a:t>
            </a:r>
          </a:p>
          <a:p>
            <a:pPr marL="355600" indent="-177800">
              <a:buFont typeface="Wingdings" pitchFamily="2" charset="2"/>
              <a:buChar char="ü"/>
            </a:pPr>
            <a:r>
              <a:rPr lang="en-US" altLang="ko-KR" dirty="0" smtClean="0"/>
              <a:t> Next</a:t>
            </a:r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pic>
        <p:nvPicPr>
          <p:cNvPr id="5" name="내용 개체 틀 4" descr="mysql20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586065" cy="2696664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(8)</a:t>
            </a:r>
            <a:endParaRPr lang="ko-KR" altLang="en-US" dirty="0"/>
          </a:p>
        </p:txBody>
      </p:sp>
      <p:pic>
        <p:nvPicPr>
          <p:cNvPr id="6" name="내용 개체 틀 4" descr="mysql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492" y="3869926"/>
            <a:ext cx="3586065" cy="2696664"/>
          </a:xfrm>
          <a:prstGeom prst="rect">
            <a:avLst/>
          </a:prstGeom>
        </p:spPr>
      </p:pic>
      <p:cxnSp>
        <p:nvCxnSpPr>
          <p:cNvPr id="7" name="Shape 6"/>
          <p:cNvCxnSpPr/>
          <p:nvPr/>
        </p:nvCxnSpPr>
        <p:spPr>
          <a:xfrm>
            <a:off x="3779912" y="2334450"/>
            <a:ext cx="216024" cy="1526598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문자셋</a:t>
            </a:r>
            <a:r>
              <a:rPr lang="ko-KR" altLang="en-US" dirty="0" smtClean="0"/>
              <a:t> 설정 </a:t>
            </a:r>
            <a:r>
              <a:rPr lang="en-US" altLang="ko-KR" dirty="0" smtClean="0"/>
              <a:t>– Manual Select</a:t>
            </a:r>
            <a:r>
              <a:rPr lang="ko-KR" altLang="en-US" dirty="0" smtClean="0"/>
              <a:t>를 선택한 후에 </a:t>
            </a:r>
            <a:r>
              <a:rPr lang="en-US" altLang="ko-KR" dirty="0" smtClean="0"/>
              <a:t>Character Set</a:t>
            </a:r>
            <a:r>
              <a:rPr lang="ko-KR" altLang="en-US" dirty="0" smtClean="0"/>
              <a:t>을 </a:t>
            </a:r>
            <a:r>
              <a:rPr lang="en-US" altLang="ko-KR" dirty="0" err="1" smtClean="0"/>
              <a:t>euckr</a:t>
            </a:r>
            <a:r>
              <a:rPr lang="ko-KR" altLang="en-US" dirty="0" smtClean="0"/>
              <a:t>로 설정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윈도우 운영체제용 옵션 선택</a:t>
            </a:r>
          </a:p>
          <a:p>
            <a:pPr marL="444500" indent="-266700">
              <a:buFont typeface="Wingdings" pitchFamily="2" charset="2"/>
              <a:buChar char="ü"/>
            </a:pPr>
            <a:r>
              <a:rPr lang="en-US" altLang="ko-KR" dirty="0" smtClean="0"/>
              <a:t>Install As Windows Service </a:t>
            </a:r>
            <a:r>
              <a:rPr lang="ko-KR" altLang="en-US" dirty="0" smtClean="0"/>
              <a:t>체크</a:t>
            </a:r>
          </a:p>
          <a:p>
            <a:pPr marL="444500" indent="-266700">
              <a:buFont typeface="Wingdings" pitchFamily="2" charset="2"/>
              <a:buChar char="ü"/>
            </a:pPr>
            <a:r>
              <a:rPr lang="en-US" altLang="ko-KR" dirty="0" smtClean="0"/>
              <a:t>Launch the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Server automatically </a:t>
            </a:r>
            <a:r>
              <a:rPr lang="ko-KR" altLang="en-US" dirty="0" smtClean="0"/>
              <a:t>체크</a:t>
            </a:r>
          </a:p>
          <a:p>
            <a:pPr marL="444500" indent="-266700">
              <a:buFont typeface="Wingdings" pitchFamily="2" charset="2"/>
              <a:buChar char="ü"/>
            </a:pPr>
            <a:r>
              <a:rPr lang="en-US" altLang="ko-KR" dirty="0" smtClean="0"/>
              <a:t>PATH </a:t>
            </a:r>
            <a:r>
              <a:rPr lang="ko-KR" altLang="en-US" dirty="0" smtClean="0"/>
              <a:t>환경변수 등록 옵션 </a:t>
            </a:r>
            <a:r>
              <a:rPr lang="en-US" altLang="ko-KR" dirty="0" smtClean="0"/>
              <a:t>(Include Bin Directory in Windows PATH) </a:t>
            </a:r>
            <a:r>
              <a:rPr lang="ko-KR" altLang="en-US" dirty="0" smtClean="0"/>
              <a:t>체크</a:t>
            </a:r>
          </a:p>
          <a:p>
            <a:pPr marL="444500" indent="-266700">
              <a:buFont typeface="Wingdings" pitchFamily="2" charset="2"/>
              <a:buChar char="ü"/>
            </a:pPr>
            <a:r>
              <a:rPr lang="en-US" altLang="ko-KR" dirty="0" smtClean="0"/>
              <a:t>"Next"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(9)</a:t>
            </a:r>
            <a:endParaRPr lang="ko-KR" altLang="en-US" dirty="0"/>
          </a:p>
        </p:txBody>
      </p:sp>
      <p:pic>
        <p:nvPicPr>
          <p:cNvPr id="6" name="내용 개체 틀 4" descr="mysql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4614" y="3872152"/>
            <a:ext cx="3600400" cy="2707444"/>
          </a:xfrm>
          <a:prstGeom prst="rect">
            <a:avLst/>
          </a:prstGeom>
        </p:spPr>
      </p:pic>
      <p:cxnSp>
        <p:nvCxnSpPr>
          <p:cNvPr id="7" name="Shape 6"/>
          <p:cNvCxnSpPr>
            <a:stCxn id="9" idx="3"/>
          </p:cNvCxnSpPr>
          <p:nvPr/>
        </p:nvCxnSpPr>
        <p:spPr>
          <a:xfrm>
            <a:off x="3771034" y="2334450"/>
            <a:ext cx="216024" cy="1598606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내용 개체 틀 8" descr="mysql22.png"/>
          <p:cNvPicPr>
            <a:picLocks noGrp="1" noChangeAspect="1"/>
          </p:cNvPicPr>
          <p:nvPr>
            <p:ph idx="10"/>
          </p:nvPr>
        </p:nvPicPr>
        <p:blipFill>
          <a:blip r:embed="rId3" cstate="print"/>
          <a:stretch>
            <a:fillRect/>
          </a:stretch>
        </p:blipFill>
        <p:spPr>
          <a:xfrm>
            <a:off x="170634" y="980728"/>
            <a:ext cx="3600400" cy="270744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 smtClean="0"/>
              <a:t>관리자 비밀번호 변경</a:t>
            </a:r>
          </a:p>
          <a:p>
            <a:pPr marL="355600" indent="-177800">
              <a:buFont typeface="Wingdings" pitchFamily="2" charset="2"/>
              <a:buChar char="ü"/>
            </a:pPr>
            <a:r>
              <a:rPr lang="ko-KR" altLang="en-US" dirty="0" smtClean="0"/>
              <a:t> 보안 설정 변경 </a:t>
            </a:r>
            <a:r>
              <a:rPr lang="en-US" altLang="ko-KR" dirty="0" smtClean="0"/>
              <a:t>(Modify Security Settings) </a:t>
            </a:r>
            <a:r>
              <a:rPr lang="ko-KR" altLang="en-US" dirty="0" smtClean="0"/>
              <a:t>체크</a:t>
            </a:r>
          </a:p>
          <a:p>
            <a:pPr marL="355600" indent="-177800">
              <a:buFont typeface="Wingdings" pitchFamily="2" charset="2"/>
              <a:buChar char="ü"/>
            </a:pPr>
            <a:r>
              <a:rPr lang="en-US" altLang="ko-KR" dirty="0" smtClean="0"/>
              <a:t> root </a:t>
            </a:r>
            <a:r>
              <a:rPr lang="ko-KR" altLang="en-US" dirty="0" smtClean="0"/>
              <a:t>계정 비밀번호 설정</a:t>
            </a:r>
          </a:p>
          <a:p>
            <a:pPr marL="355600" indent="-177800">
              <a:buFont typeface="Wingdings" pitchFamily="2" charset="2"/>
              <a:buChar char="ü"/>
            </a:pPr>
            <a:r>
              <a:rPr lang="ko-KR" altLang="en-US" dirty="0" smtClean="0"/>
              <a:t> 원격 연결 허용 항목 체크 해제 </a:t>
            </a:r>
            <a:r>
              <a:rPr lang="en-US" altLang="ko-KR" dirty="0" smtClean="0"/>
              <a:t>(Enable root access from remote machines)</a:t>
            </a:r>
          </a:p>
          <a:p>
            <a:pPr marL="355600" indent="-177800">
              <a:buFont typeface="Wingdings" pitchFamily="2" charset="2"/>
              <a:buChar char="ü"/>
            </a:pPr>
            <a:r>
              <a:rPr lang="en-US" altLang="ko-KR" dirty="0" smtClean="0"/>
              <a:t> "Next"</a:t>
            </a:r>
          </a:p>
          <a:p>
            <a:endParaRPr lang="ko-KR" altLang="en-US" dirty="0"/>
          </a:p>
        </p:txBody>
      </p:sp>
      <p:pic>
        <p:nvPicPr>
          <p:cNvPr id="5" name="내용 개체 틀 4" descr="mysql24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624187" y="1948088"/>
            <a:ext cx="4800000" cy="3609524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(19)</a:t>
            </a:r>
            <a:endParaRPr lang="ko-KR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 smtClean="0"/>
              <a:t>설정 사항 수행 </a:t>
            </a:r>
            <a:r>
              <a:rPr lang="en-US" altLang="ko-KR" dirty="0" smtClean="0"/>
              <a:t>- "Execute" </a:t>
            </a:r>
            <a:r>
              <a:rPr lang="ko-KR" altLang="en-US" dirty="0" smtClean="0"/>
              <a:t>버튼 클릭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설정 완료 </a:t>
            </a:r>
            <a:r>
              <a:rPr lang="en-US" altLang="ko-KR" dirty="0" smtClean="0"/>
              <a:t>- Finish 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  <p:pic>
        <p:nvPicPr>
          <p:cNvPr id="5" name="내용 개체 틀 4" descr="mysql25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74503" y="980727"/>
            <a:ext cx="3596531" cy="2704535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설치하기 및 환경설정 </a:t>
            </a:r>
            <a:r>
              <a:rPr lang="en-US" altLang="ko-KR" dirty="0" smtClean="0"/>
              <a:t>(10)</a:t>
            </a:r>
            <a:endParaRPr lang="ko-KR" altLang="en-US" dirty="0"/>
          </a:p>
        </p:txBody>
      </p:sp>
      <p:pic>
        <p:nvPicPr>
          <p:cNvPr id="6" name="내용 개체 틀 4" descr="mysql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615" y="3869927"/>
            <a:ext cx="3600400" cy="2707444"/>
          </a:xfrm>
          <a:prstGeom prst="rect">
            <a:avLst/>
          </a:prstGeom>
        </p:spPr>
      </p:pic>
      <p:cxnSp>
        <p:nvCxnSpPr>
          <p:cNvPr id="7" name="Shape 6"/>
          <p:cNvCxnSpPr/>
          <p:nvPr/>
        </p:nvCxnSpPr>
        <p:spPr>
          <a:xfrm>
            <a:off x="3779912" y="2334450"/>
            <a:ext cx="216024" cy="1526598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mysql27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4323810" cy="1580952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3-4. </a:t>
            </a:r>
            <a:r>
              <a:rPr lang="ko-KR" altLang="en-US" dirty="0" smtClean="0"/>
              <a:t>설치 사항 확인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[</a:t>
            </a:r>
            <a:r>
              <a:rPr lang="en-US" altLang="ko-KR" dirty="0" err="1" smtClean="0"/>
              <a:t>WinKey+R</a:t>
            </a:r>
            <a:r>
              <a:rPr lang="en-US" altLang="ko-KR" dirty="0" smtClean="0"/>
              <a:t>]</a:t>
            </a:r>
            <a:r>
              <a:rPr lang="ko-KR" altLang="en-US" dirty="0" smtClean="0"/>
              <a:t>을 누른 후 다음의 명령어를 입력하고 확인을 누른다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err="1" smtClean="0">
                <a:sym typeface="Wingdings" pitchFamily="2" charset="2"/>
              </a:rPr>
              <a:t>mysql</a:t>
            </a:r>
            <a:r>
              <a:rPr lang="en-US" altLang="ko-KR" dirty="0" smtClean="0">
                <a:sym typeface="Wingdings" pitchFamily="2" charset="2"/>
              </a:rPr>
              <a:t> -</a:t>
            </a:r>
            <a:r>
              <a:rPr lang="en-US" altLang="ko-KR" dirty="0" err="1" smtClean="0">
                <a:sym typeface="Wingdings" pitchFamily="2" charset="2"/>
              </a:rPr>
              <a:t>uroot</a:t>
            </a:r>
            <a:r>
              <a:rPr lang="en-US" altLang="ko-KR" dirty="0" smtClean="0">
                <a:sym typeface="Wingdings" pitchFamily="2" charset="2"/>
              </a:rPr>
              <a:t> -p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비밀번호 입력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앞에서 설정한 </a:t>
            </a:r>
            <a:r>
              <a:rPr lang="en-US" altLang="ko-KR" dirty="0" smtClean="0"/>
              <a:t>root </a:t>
            </a:r>
            <a:r>
              <a:rPr lang="ko-KR" altLang="en-US" dirty="0" smtClean="0"/>
              <a:t>비밀번호를 입력한다</a:t>
            </a:r>
            <a:r>
              <a:rPr lang="en-US" altLang="ko-KR" dirty="0" smtClean="0"/>
              <a:t>.</a:t>
            </a:r>
          </a:p>
        </p:txBody>
      </p:sp>
      <p:pic>
        <p:nvPicPr>
          <p:cNvPr id="8" name="내용 개체 틀 5" descr="mysql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24944"/>
            <a:ext cx="5133786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 smtClean="0"/>
              <a:t>테스트를 위한 명령어 수행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다음의 명령어를 입력하고 </a:t>
            </a:r>
            <a:r>
              <a:rPr lang="ko-KR" altLang="en-US" dirty="0" err="1" smtClean="0"/>
              <a:t>엔터를</a:t>
            </a:r>
            <a:r>
              <a:rPr lang="ko-KR" altLang="en-US" dirty="0" smtClean="0"/>
              <a:t> 쳐서 아래와 같은 화면이 나오는지 확인한다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smtClean="0">
                <a:sym typeface="Wingdings" pitchFamily="2" charset="2"/>
              </a:rPr>
              <a:t> </a:t>
            </a:r>
            <a:r>
              <a:rPr lang="en-US" altLang="ko-KR" smtClean="0"/>
              <a:t>show </a:t>
            </a:r>
            <a:r>
              <a:rPr lang="en-US" altLang="ko-KR" dirty="0" smtClean="0"/>
              <a:t>databases;</a:t>
            </a:r>
          </a:p>
          <a:p>
            <a:endParaRPr lang="ko-KR" altLang="en-US" dirty="0"/>
          </a:p>
        </p:txBody>
      </p:sp>
      <p:pic>
        <p:nvPicPr>
          <p:cNvPr id="5" name="내용 개체 틀 4" descr="mysql29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2010566"/>
            <a:ext cx="5400675" cy="3484567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3-4. </a:t>
            </a:r>
            <a:r>
              <a:rPr lang="ko-KR" altLang="en-US" dirty="0" smtClean="0"/>
              <a:t>설치 사항 확인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4. </a:t>
            </a:r>
            <a:r>
              <a:rPr lang="en-US" altLang="ko-KR" dirty="0" err="1" smtClean="0"/>
              <a:t>MySQL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JDBC 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초기 </a:t>
            </a:r>
            <a:r>
              <a:rPr lang="en-US" altLang="ko-KR" dirty="0" smtClean="0"/>
              <a:t>JDK</a:t>
            </a:r>
            <a:r>
              <a:rPr lang="ko-KR" altLang="en-US" dirty="0" smtClean="0"/>
              <a:t>를 다운받을 수 있는 사이트는 </a:t>
            </a:r>
            <a:r>
              <a:rPr lang="en-US" altLang="ko-KR" dirty="0" smtClean="0">
                <a:hlinkClick r:id="rId2"/>
              </a:rPr>
              <a:t>http://java.sun.com</a:t>
            </a:r>
            <a:r>
              <a:rPr lang="ko-KR" altLang="en-US" dirty="0" smtClean="0"/>
              <a:t> 이였다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하지만 </a:t>
            </a:r>
            <a:r>
              <a:rPr lang="en-US" altLang="ko-KR" dirty="0" smtClean="0"/>
              <a:t>oracle</a:t>
            </a:r>
            <a:r>
              <a:rPr lang="ko-KR" altLang="en-US" dirty="0" smtClean="0"/>
              <a:t>사가 </a:t>
            </a:r>
            <a:r>
              <a:rPr lang="en-US" altLang="ko-KR" dirty="0" smtClean="0"/>
              <a:t>sun</a:t>
            </a:r>
            <a:r>
              <a:rPr lang="ko-KR" altLang="en-US" dirty="0" smtClean="0"/>
              <a:t>사를 인수하면서</a:t>
            </a:r>
            <a:r>
              <a:rPr lang="en-US" altLang="ko-KR" dirty="0" smtClean="0"/>
              <a:t>, JDK</a:t>
            </a:r>
            <a:r>
              <a:rPr lang="ko-KR" altLang="en-US" dirty="0" smtClean="0"/>
              <a:t>를 다운받을 수 있는 페이지는 </a:t>
            </a:r>
            <a:r>
              <a:rPr lang="en-US" altLang="ko-KR" dirty="0" smtClean="0">
                <a:hlinkClick r:id="rId3"/>
              </a:rPr>
              <a:t>http://www.oracle.com/technetwork/java/index.html</a:t>
            </a:r>
            <a:r>
              <a:rPr lang="ko-KR" altLang="en-US" dirty="0" smtClean="0"/>
              <a:t> 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변경되었다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 사이트 초기 페이지에서 </a:t>
            </a:r>
            <a:r>
              <a:rPr lang="en-US" altLang="ko-KR" b="1" dirty="0" smtClean="0"/>
              <a:t>Java SE</a:t>
            </a:r>
            <a:r>
              <a:rPr lang="ko-KR" altLang="en-US" dirty="0" smtClean="0"/>
              <a:t>항목을 클릭하고 들어간다</a:t>
            </a:r>
            <a:r>
              <a:rPr lang="en-US" altLang="ko-KR" dirty="0" smtClean="0"/>
              <a:t>.</a:t>
            </a:r>
          </a:p>
        </p:txBody>
      </p:sp>
      <p:pic>
        <p:nvPicPr>
          <p:cNvPr id="5" name="내용 개체 틀 4" descr="ajax-02-02.png"/>
          <p:cNvPicPr>
            <a:picLocks noGrp="1" noChangeAspect="1"/>
          </p:cNvPicPr>
          <p:nvPr>
            <p:ph idx="10"/>
          </p:nvPr>
        </p:nvPicPr>
        <p:blipFill>
          <a:blip r:embed="rId4" cstate="print"/>
          <a:stretch>
            <a:fillRect/>
          </a:stretch>
        </p:blipFill>
        <p:spPr>
          <a:xfrm>
            <a:off x="323850" y="1490153"/>
            <a:ext cx="5400675" cy="4525393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1-2. JDK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</p:spPr>
        <p:txBody>
          <a:bodyPr/>
          <a:lstStyle/>
          <a:p>
            <a:r>
              <a:rPr lang="en-US" altLang="ko-KR" dirty="0" smtClean="0"/>
              <a:t>JDBC (Java Database Connectivity)</a:t>
            </a:r>
          </a:p>
          <a:p>
            <a:pPr lvl="1"/>
            <a:r>
              <a:rPr lang="ko-KR" altLang="en-US" dirty="0" smtClean="0"/>
              <a:t>자바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 내에서 데이터베이스 시스템의 종류에 구애 받지 않고 </a:t>
            </a:r>
            <a:r>
              <a:rPr lang="ko-KR" altLang="en-US" dirty="0" err="1" smtClean="0"/>
              <a:t>질의문</a:t>
            </a:r>
            <a:r>
              <a:rPr lang="en-US" altLang="ko-KR" dirty="0" smtClean="0"/>
              <a:t>(SQL)</a:t>
            </a:r>
            <a:r>
              <a:rPr lang="ko-KR" altLang="en-US" dirty="0" smtClean="0"/>
              <a:t>을 실행하기 위한 표준 데이터베이스 인터페이스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데이터베이스 및 어플리케이션 개발자들을 위한 표준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err="1" smtClean="0"/>
              <a:t>MySQL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JDBC</a:t>
            </a:r>
          </a:p>
          <a:p>
            <a:pPr lvl="1"/>
            <a:r>
              <a:rPr lang="ko-KR" altLang="en-US" dirty="0" smtClean="0"/>
              <a:t>자바를 이용해서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서버에 연결하고 </a:t>
            </a:r>
            <a:r>
              <a:rPr lang="en-US" altLang="ko-KR" dirty="0" smtClean="0"/>
              <a:t>SQL</a:t>
            </a:r>
            <a:r>
              <a:rPr lang="ko-KR" altLang="en-US" dirty="0" smtClean="0"/>
              <a:t>을 처리하기 위한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제공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4-1. JDBC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827584" y="3284000"/>
            <a:ext cx="7704856" cy="1873192"/>
            <a:chOff x="827584" y="2924944"/>
            <a:chExt cx="7704856" cy="1873192"/>
          </a:xfrm>
        </p:grpSpPr>
        <p:sp>
          <p:nvSpPr>
            <p:cNvPr id="4" name="직사각형 3"/>
            <p:cNvSpPr/>
            <p:nvPr/>
          </p:nvSpPr>
          <p:spPr>
            <a:xfrm>
              <a:off x="827584" y="3537504"/>
              <a:ext cx="1512168" cy="6480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자바</a:t>
              </a:r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프로그램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771800" y="3537504"/>
              <a:ext cx="1584176" cy="6480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JDBC</a:t>
              </a:r>
            </a:p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Interface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788024" y="2961440"/>
              <a:ext cx="1872208" cy="50405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JDBC for Oracle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788024" y="4257584"/>
              <a:ext cx="1872208" cy="50405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JDBC for MSSQL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788024" y="3609512"/>
              <a:ext cx="1872208" cy="50405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JDBC for </a:t>
              </a:r>
              <a:r>
                <a:rPr lang="en-US" altLang="ko-KR" sz="1600" dirty="0" err="1" smtClean="0">
                  <a:solidFill>
                    <a:schemeClr val="tx1"/>
                  </a:solidFill>
                </a:rPr>
                <a:t>MySQL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원통 8"/>
            <p:cNvSpPr/>
            <p:nvPr/>
          </p:nvSpPr>
          <p:spPr>
            <a:xfrm>
              <a:off x="7380312" y="4222072"/>
              <a:ext cx="1152128" cy="576064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MSSQL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원통 9"/>
            <p:cNvSpPr/>
            <p:nvPr/>
          </p:nvSpPr>
          <p:spPr>
            <a:xfrm>
              <a:off x="7380312" y="2924944"/>
              <a:ext cx="1152128" cy="576064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Oracle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원통 10"/>
            <p:cNvSpPr/>
            <p:nvPr/>
          </p:nvSpPr>
          <p:spPr>
            <a:xfrm>
              <a:off x="7380312" y="3565122"/>
              <a:ext cx="1152128" cy="576064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 smtClean="0">
                  <a:solidFill>
                    <a:schemeClr val="tx1"/>
                  </a:solidFill>
                </a:rPr>
                <a:t>MySQL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직선 연결선 12"/>
            <p:cNvCxnSpPr>
              <a:stCxn id="4" idx="3"/>
              <a:endCxn id="5" idx="1"/>
            </p:cNvCxnSpPr>
            <p:nvPr/>
          </p:nvCxnSpPr>
          <p:spPr>
            <a:xfrm>
              <a:off x="2339752" y="3861540"/>
              <a:ext cx="432048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stCxn id="5" idx="3"/>
              <a:endCxn id="6" idx="1"/>
            </p:cNvCxnSpPr>
            <p:nvPr/>
          </p:nvCxnSpPr>
          <p:spPr>
            <a:xfrm flipV="1">
              <a:off x="4355976" y="3213468"/>
              <a:ext cx="432048" cy="64807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>
              <a:stCxn id="5" idx="3"/>
              <a:endCxn id="8" idx="1"/>
            </p:cNvCxnSpPr>
            <p:nvPr/>
          </p:nvCxnSpPr>
          <p:spPr>
            <a:xfrm>
              <a:off x="4355976" y="3861540"/>
              <a:ext cx="432048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>
              <a:stCxn id="5" idx="3"/>
              <a:endCxn id="7" idx="1"/>
            </p:cNvCxnSpPr>
            <p:nvPr/>
          </p:nvCxnSpPr>
          <p:spPr>
            <a:xfrm>
              <a:off x="4355976" y="3861540"/>
              <a:ext cx="432048" cy="64807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>
              <a:stCxn id="6" idx="3"/>
              <a:endCxn id="10" idx="2"/>
            </p:cNvCxnSpPr>
            <p:nvPr/>
          </p:nvCxnSpPr>
          <p:spPr>
            <a:xfrm flipV="1">
              <a:off x="6660232" y="3212976"/>
              <a:ext cx="720080" cy="4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>
              <a:stCxn id="8" idx="3"/>
              <a:endCxn id="11" idx="2"/>
            </p:cNvCxnSpPr>
            <p:nvPr/>
          </p:nvCxnSpPr>
          <p:spPr>
            <a:xfrm flipV="1">
              <a:off x="6660232" y="3853154"/>
              <a:ext cx="720080" cy="838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stCxn id="7" idx="3"/>
              <a:endCxn id="9" idx="2"/>
            </p:cNvCxnSpPr>
            <p:nvPr/>
          </p:nvCxnSpPr>
          <p:spPr>
            <a:xfrm>
              <a:off x="6660232" y="4509612"/>
              <a:ext cx="720080" cy="492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http://www.mysql.com/downloads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사이트에 접속해서 좌측 하단의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Connectors </a:t>
            </a:r>
            <a:r>
              <a:rPr lang="ko-KR" altLang="en-US" dirty="0" smtClean="0"/>
              <a:t>링크를 클릭한다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 descr="jdbc01.png"/>
          <p:cNvPicPr>
            <a:picLocks noGrp="1" noChangeAspect="1"/>
          </p:cNvPicPr>
          <p:nvPr>
            <p:ph idx="10"/>
          </p:nvPr>
        </p:nvPicPr>
        <p:blipFill>
          <a:blip r:embed="rId3" cstate="print"/>
          <a:stretch>
            <a:fillRect/>
          </a:stretch>
        </p:blipFill>
        <p:spPr>
          <a:xfrm>
            <a:off x="323850" y="1660996"/>
            <a:ext cx="5400675" cy="4183707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4-2. JDBC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JDBC</a:t>
            </a:r>
            <a:r>
              <a:rPr lang="ko-KR" altLang="en-US" dirty="0" smtClean="0"/>
              <a:t>를 다운받기 위한 </a:t>
            </a:r>
            <a:r>
              <a:rPr lang="en-US" altLang="ko-KR" dirty="0" smtClean="0"/>
              <a:t>Connector/J </a:t>
            </a:r>
            <a:r>
              <a:rPr lang="ko-KR" altLang="en-US" dirty="0" smtClean="0"/>
              <a:t>링크 클릭</a:t>
            </a:r>
            <a:endParaRPr lang="ko-KR" altLang="en-US" dirty="0"/>
          </a:p>
        </p:txBody>
      </p:sp>
      <p:pic>
        <p:nvPicPr>
          <p:cNvPr id="5" name="내용 개체 틀 4" descr="jdbc02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660996"/>
            <a:ext cx="5400675" cy="4183707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4-2. JDBC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ZIP </a:t>
            </a:r>
            <a:r>
              <a:rPr lang="ko-KR" altLang="en-US" dirty="0" smtClean="0"/>
              <a:t>형태의 압축 파일 다운 받기</a:t>
            </a:r>
            <a:endParaRPr lang="ko-KR" altLang="en-US" dirty="0"/>
          </a:p>
        </p:txBody>
      </p:sp>
      <p:pic>
        <p:nvPicPr>
          <p:cNvPr id="5" name="내용 개체 틀 4" descr="jdbc03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660996"/>
            <a:ext cx="5400675" cy="4183707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4-2. JDBC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로그인을</a:t>
            </a:r>
            <a:r>
              <a:rPr lang="ko-KR" altLang="en-US" dirty="0" smtClean="0"/>
              <a:t> 요구하는 페이지가 나오면 로그인 없이 다운로드 받는 링크를 선택</a:t>
            </a:r>
            <a:endParaRPr lang="ko-KR" altLang="en-US" dirty="0"/>
          </a:p>
        </p:txBody>
      </p:sp>
      <p:pic>
        <p:nvPicPr>
          <p:cNvPr id="5" name="내용 개체 틀 4" descr="jdbc04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660996"/>
            <a:ext cx="5400675" cy="4183707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4-2. JDBC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한국 서버에서 </a:t>
            </a:r>
            <a:r>
              <a:rPr lang="en-US" altLang="ko-KR" dirty="0" smtClean="0"/>
              <a:t>HTTP </a:t>
            </a:r>
            <a:r>
              <a:rPr lang="ko-KR" altLang="en-US" dirty="0" smtClean="0"/>
              <a:t>를 통해서 다운로드 받음</a:t>
            </a:r>
            <a:endParaRPr lang="ko-KR" altLang="en-US" dirty="0"/>
          </a:p>
        </p:txBody>
      </p:sp>
      <p:pic>
        <p:nvPicPr>
          <p:cNvPr id="5" name="내용 개체 틀 4" descr="jdbc05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660996"/>
            <a:ext cx="5400675" cy="4183707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4-2. JDBC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활성화 윈도우 7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708545"/>
            <a:ext cx="5400675" cy="4088609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4-3. JDBC </a:t>
            </a:r>
            <a:r>
              <a:rPr lang="ko-KR" altLang="en-US" dirty="0" smtClean="0"/>
              <a:t>설치하기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547664" y="5085184"/>
            <a:ext cx="208823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다운로드 받은 압축파일의 안에 있는 </a:t>
            </a:r>
            <a:r>
              <a:rPr lang="en-US" altLang="ko-KR" dirty="0" smtClean="0"/>
              <a:t>mysql-connector-java-5.1.13-bin.jar </a:t>
            </a:r>
            <a:r>
              <a:rPr lang="ko-KR" altLang="en-US" dirty="0" smtClean="0"/>
              <a:t>파일을 </a:t>
            </a:r>
            <a:r>
              <a:rPr lang="en-US" altLang="ko-KR" dirty="0" smtClean="0"/>
              <a:t>%CATALINA_HOME%\lib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안에 넣은 후 </a:t>
            </a:r>
            <a:r>
              <a:rPr lang="en-US" altLang="ko-KR" dirty="0" smtClean="0"/>
              <a:t>Apache </a:t>
            </a:r>
            <a:r>
              <a:rPr lang="ko-KR" altLang="en-US" smtClean="0"/>
              <a:t>서버 재 시작</a:t>
            </a:r>
            <a:endParaRPr lang="ko-KR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4-4. </a:t>
            </a:r>
            <a:r>
              <a:rPr lang="ko-KR" altLang="en-US" dirty="0" smtClean="0"/>
              <a:t>설치 사항 확인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왼쪽의 소스코드를 작성하여 </a:t>
            </a:r>
            <a:r>
              <a:rPr lang="en-US" altLang="ko-KR" dirty="0" smtClean="0"/>
              <a:t>%</a:t>
            </a:r>
            <a:r>
              <a:rPr lang="en-US" altLang="ko-KR" dirty="0" err="1" smtClean="0"/>
              <a:t>CATALINA_HOME%webapps</a:t>
            </a:r>
            <a:r>
              <a:rPr lang="en-US" altLang="ko-KR" dirty="0" smtClean="0"/>
              <a:t>\ROOT\jdbc.jsp </a:t>
            </a:r>
            <a:r>
              <a:rPr lang="ko-KR" altLang="en-US" dirty="0" smtClean="0"/>
              <a:t>경로로 저장하고 </a:t>
            </a:r>
            <a:r>
              <a:rPr lang="en-US" altLang="ko-KR" dirty="0" smtClean="0"/>
              <a:t>WEB</a:t>
            </a:r>
            <a:r>
              <a:rPr lang="ko-KR" altLang="en-US" dirty="0" smtClean="0"/>
              <a:t>브라우저를 통해서 확인한다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>
              <a:buFont typeface="Wingdings"/>
              <a:buChar char="à"/>
            </a:pPr>
            <a:r>
              <a:rPr lang="en-US" altLang="ko-KR" dirty="0" smtClean="0">
                <a:sym typeface="Wingdings" pitchFamily="2" charset="2"/>
                <a:hlinkClick r:id="rId2"/>
              </a:rPr>
              <a:t>http://localhost:8080/jdbc.jsp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endParaRPr lang="en-US" altLang="ko-KR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err="1" smtClean="0">
                <a:sym typeface="Wingdings" pitchFamily="2" charset="2"/>
              </a:rPr>
              <a:t>웹브라우저에서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driver loading success!</a:t>
            </a:r>
            <a:br>
              <a:rPr lang="en-US" altLang="ko-KR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connection success!</a:t>
            </a:r>
            <a:br>
              <a:rPr lang="en-US" altLang="ko-KR" dirty="0" smtClean="0">
                <a:latin typeface="Courier New" pitchFamily="49" charset="0"/>
                <a:cs typeface="Courier New" pitchFamily="49" charset="0"/>
              </a:rPr>
            </a:br>
            <a:r>
              <a:rPr lang="ko-KR" altLang="en-US" dirty="0" smtClean="0">
                <a:latin typeface="Courier New" pitchFamily="49" charset="0"/>
                <a:cs typeface="Courier New" pitchFamily="49" charset="0"/>
              </a:rPr>
              <a:t>라는 메시지가 나타나면 설치 성공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ko-KR" dirty="0" smtClean="0">
                <a:latin typeface="Courier New" pitchFamily="49" charset="0"/>
                <a:cs typeface="Courier New" pitchFamily="49" charset="0"/>
              </a:rPr>
            </a:b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&lt;%@ page language="java" import="java.sql.*" session="true"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contentType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="text/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html;charset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=EUC_KR" %&gt;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&lt;%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Connection con = null;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jdbcUrl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="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jdbc:mysql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://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/test";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dbUser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= "root";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dbPass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= " [</a:t>
            </a:r>
            <a:r>
              <a:rPr lang="ko-KR" altLang="en-US" sz="1000" dirty="0" err="1" smtClean="0">
                <a:latin typeface="Courier New" pitchFamily="49" charset="0"/>
                <a:cs typeface="Courier New" pitchFamily="49" charset="0"/>
              </a:rPr>
              <a:t>설치시에</a:t>
            </a:r>
            <a:r>
              <a:rPr lang="ko-KR" altLang="en-US" sz="1000" dirty="0" smtClean="0">
                <a:latin typeface="Courier New" pitchFamily="49" charset="0"/>
                <a:cs typeface="Courier New" pitchFamily="49" charset="0"/>
              </a:rPr>
              <a:t> 설정한 비밀번호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] ";</a:t>
            </a:r>
          </a:p>
          <a:p>
            <a:pPr>
              <a:buNone/>
            </a:pPr>
            <a:endParaRPr lang="en-US" altLang="ko-KR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try {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Class.forName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com.mysql.jdbc.Driver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driver loading success!&lt;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br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/&gt;");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} catch(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ClassNotFoundException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driver loading error!&lt;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br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/&gt;");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    return;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altLang="ko-KR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try {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	con =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DriverManager.getConnection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jdbcUrl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dbUser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dbPass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connection success!&lt;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br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/&gt;");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} catch(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SQLException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connection error!&lt;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br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/&gt;");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	return;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altLang="ko-KR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try {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	if(con != null) 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con.close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} catch(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SQLException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000" dirty="0" err="1" smtClean="0">
                <a:latin typeface="Courier New" pitchFamily="49" charset="0"/>
                <a:cs typeface="Courier New" pitchFamily="49" charset="0"/>
              </a:rPr>
              <a:t>e.toString</a:t>
            </a: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altLang="ko-KR" sz="1000" dirty="0" smtClean="0">
                <a:latin typeface="Courier New" pitchFamily="49" charset="0"/>
                <a:cs typeface="Courier New" pitchFamily="49" charset="0"/>
              </a:rPr>
              <a:t>%&gt;</a:t>
            </a:r>
            <a:endParaRPr lang="ko-KR" alt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수고하셨습니다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dirty="0" smtClean="0"/>
              <a:t>페이지 중간쯤의 </a:t>
            </a:r>
            <a:r>
              <a:rPr lang="en-US" altLang="ko-KR" dirty="0" smtClean="0"/>
              <a:t>Download JDK </a:t>
            </a:r>
            <a:r>
              <a:rPr lang="ko-KR" altLang="en-US" dirty="0" smtClean="0"/>
              <a:t>링크를 선택한다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 descr="ajax-02-03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490153"/>
            <a:ext cx="5400675" cy="4525393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1-2. JDK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Download </a:t>
            </a:r>
            <a:r>
              <a:rPr lang="ko-KR" altLang="en-US" dirty="0" smtClean="0"/>
              <a:t>버튼을 누른다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 descr="ajax-02-04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490153"/>
            <a:ext cx="5400675" cy="4525393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1-2. JDK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dirty="0" smtClean="0"/>
              <a:t>설치할 </a:t>
            </a:r>
            <a:r>
              <a:rPr lang="ko-KR" altLang="en-US" dirty="0" err="1" smtClean="0"/>
              <a:t>플렛폼을</a:t>
            </a:r>
            <a:r>
              <a:rPr lang="ko-KR" altLang="en-US" dirty="0" smtClean="0"/>
              <a:t> </a:t>
            </a:r>
            <a:r>
              <a:rPr lang="en-US" altLang="ko-KR" dirty="0" smtClean="0"/>
              <a:t>Windows</a:t>
            </a:r>
            <a:r>
              <a:rPr lang="ko-KR" altLang="en-US" dirty="0" smtClean="0"/>
              <a:t>로 선택하고 가입되어 있는 계정을 입력한다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경우에 따라 </a:t>
            </a:r>
            <a:r>
              <a:rPr lang="ko-KR" altLang="en-US" dirty="0" err="1" smtClean="0"/>
              <a:t>오라클</a:t>
            </a:r>
            <a:r>
              <a:rPr lang="ko-KR" altLang="en-US" dirty="0" smtClean="0"/>
              <a:t> </a:t>
            </a:r>
            <a:r>
              <a:rPr lang="en-US" altLang="ko-KR" dirty="0" smtClean="0"/>
              <a:t>SDN </a:t>
            </a:r>
            <a:r>
              <a:rPr lang="ko-KR" altLang="en-US" dirty="0" smtClean="0"/>
              <a:t>사이트의 회원가입이 필요할 수 있다</a:t>
            </a:r>
            <a:r>
              <a:rPr lang="en-US" altLang="ko-KR" dirty="0" smtClean="0"/>
              <a:t>.)</a:t>
            </a:r>
            <a:endParaRPr lang="ko-KR" altLang="en-US" dirty="0"/>
          </a:p>
        </p:txBody>
      </p:sp>
      <p:pic>
        <p:nvPicPr>
          <p:cNvPr id="5" name="내용 개체 틀 4" descr="ajax-02-05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490153"/>
            <a:ext cx="5400675" cy="4525393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1-2. JDK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dirty="0" smtClean="0"/>
              <a:t>다운로드 링크를 통하여 설치 프로그램을 다운받는다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 descr="ajax-02-06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23850" y="1490153"/>
            <a:ext cx="5400675" cy="4525393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1-2. JDK </a:t>
            </a:r>
            <a:r>
              <a:rPr lang="ko-KR" altLang="en-US" dirty="0" smtClean="0"/>
              <a:t>다운로드 받기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1595</Words>
  <Application>Microsoft Office PowerPoint</Application>
  <PresentationFormat>화면 슬라이드 쇼(4:3)</PresentationFormat>
  <Paragraphs>291</Paragraphs>
  <Slides>58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59" baseType="lpstr">
      <vt:lpstr>Office 테마</vt:lpstr>
      <vt:lpstr>Chapter-2. 개발환경 구축하기</vt:lpstr>
      <vt:lpstr>Agenda</vt:lpstr>
      <vt:lpstr>1. JDK 6.0 Install on Windows</vt:lpstr>
      <vt:lpstr>1-1. JDK란?</vt:lpstr>
      <vt:lpstr>1-2. JDK 다운로드 받기 (1)</vt:lpstr>
      <vt:lpstr>1-2. JDK 다운로드 받기 (2)</vt:lpstr>
      <vt:lpstr>1-2. JDK 다운로드 받기 (3)</vt:lpstr>
      <vt:lpstr>1-2. JDK 다운로드 받기 (4)</vt:lpstr>
      <vt:lpstr>1-2. JDK 다운로드 받기 (5)</vt:lpstr>
      <vt:lpstr>1-3. JDK 설치하기</vt:lpstr>
      <vt:lpstr>1-4. 환경변수 추가하기 (1)</vt:lpstr>
      <vt:lpstr>1-4. 환경변수 추가하기 (2)</vt:lpstr>
      <vt:lpstr>1-4. 환경변수 추가하기 (3)</vt:lpstr>
      <vt:lpstr>1-4. 환경변수 추가하기 (4)</vt:lpstr>
      <vt:lpstr>1-5. 설치사항 확인</vt:lpstr>
      <vt:lpstr>2. Tomcat 6.0 Install on Windows</vt:lpstr>
      <vt:lpstr>2-1. Tomcat이란?</vt:lpstr>
      <vt:lpstr>2-2. Tomcat 다운로드 받기 (1)</vt:lpstr>
      <vt:lpstr>2-2. Tomcat 다운로드 받기 (2)</vt:lpstr>
      <vt:lpstr>2-3. Tomcat 설치하기 (1)</vt:lpstr>
      <vt:lpstr>2-3. Tomcat 설치하기 (2)</vt:lpstr>
      <vt:lpstr>2-3. Tomcat 설치하기 (3)</vt:lpstr>
      <vt:lpstr>2-3. Tomcat 설치하기 (4)</vt:lpstr>
      <vt:lpstr>2-4. 서버 환경 설정 (1)</vt:lpstr>
      <vt:lpstr>2-4. 서버 환경 설정 (2)</vt:lpstr>
      <vt:lpstr>2-4. 서버 환경 설정 (3)</vt:lpstr>
      <vt:lpstr>2-4. 서버 환경 설정 (4)</vt:lpstr>
      <vt:lpstr>2-4. 서버 환경 설정 (5)</vt:lpstr>
      <vt:lpstr>2-5. 설치 사항 확인 (1)</vt:lpstr>
      <vt:lpstr>2-5. 설치 사항 확인 (2)</vt:lpstr>
      <vt:lpstr>3. MySQL 5.1 Install on Windows</vt:lpstr>
      <vt:lpstr>3-1. MySQL이란?</vt:lpstr>
      <vt:lpstr>3-2. MySQL 다운로드 받기 (1)</vt:lpstr>
      <vt:lpstr>3-2. MySQL 다운로드 받기 (2)</vt:lpstr>
      <vt:lpstr>3-2. MySQL 다운로드 받기 (3)</vt:lpstr>
      <vt:lpstr>3-3. MySQL 설치하기 및 환경설정 (1)</vt:lpstr>
      <vt:lpstr>3-3. MySQL 설치하기 및 환경설정 (2)</vt:lpstr>
      <vt:lpstr>3-3. MySQL 설치하기 및 환경설정 (3)</vt:lpstr>
      <vt:lpstr>3-3. MySQL 설치하기 및 환경설정 (4)</vt:lpstr>
      <vt:lpstr>3-3. MySQL 설치하기 및 환경설정 (5)</vt:lpstr>
      <vt:lpstr>3-3. MySQL 설치하기 및 환경설정 (6)</vt:lpstr>
      <vt:lpstr>3-3. MySQL 설치하기 및 환경설정 (7)</vt:lpstr>
      <vt:lpstr>3-3. MySQL 설치하기 및 환경설정 (8)</vt:lpstr>
      <vt:lpstr>3-3. MySQL 설치하기 및 환경설정 (9)</vt:lpstr>
      <vt:lpstr>3-3. MySQL 설치하기 및 환경설정 (19)</vt:lpstr>
      <vt:lpstr>3-3. MySQL 설치하기 및 환경설정 (10)</vt:lpstr>
      <vt:lpstr>3-4. 설치 사항 확인 (1)</vt:lpstr>
      <vt:lpstr>3-4. 설치 사항 확인 (2)</vt:lpstr>
      <vt:lpstr>4. MySQL의 JDBC 설치</vt:lpstr>
      <vt:lpstr>4-1. JDBC란?</vt:lpstr>
      <vt:lpstr>4-2. JDBC 다운로드 받기 (1)</vt:lpstr>
      <vt:lpstr>4-2. JDBC 다운로드 받기 (2)</vt:lpstr>
      <vt:lpstr>4-2. JDBC 다운로드 받기 (3)</vt:lpstr>
      <vt:lpstr>4-2. JDBC 다운로드 받기 (4)</vt:lpstr>
      <vt:lpstr>4-2. JDBC 다운로드 받기 (5)</vt:lpstr>
      <vt:lpstr>4-3. JDBC 설치하기</vt:lpstr>
      <vt:lpstr>4-4. 설치 사항 확인</vt:lpstr>
      <vt:lpstr>수고하셨습니다.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Chpater-02</dc:title>
  <dc:subject>개발 환경 구축</dc:subject>
  <dc:creator>이광호 (hoya4232@gmail.com)</dc:creator>
  <cp:lastModifiedBy>doyeon</cp:lastModifiedBy>
  <cp:revision>374</cp:revision>
  <dcterms:created xsi:type="dcterms:W3CDTF">2006-10-05T04:04:58Z</dcterms:created>
  <dcterms:modified xsi:type="dcterms:W3CDTF">2010-08-31T02:29:17Z</dcterms:modified>
</cp:coreProperties>
</file>